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402" r:id="rId2"/>
    <p:sldId id="431" r:id="rId3"/>
    <p:sldId id="422" r:id="rId4"/>
    <p:sldId id="432" r:id="rId5"/>
    <p:sldId id="403" r:id="rId6"/>
    <p:sldId id="466" r:id="rId7"/>
    <p:sldId id="503" r:id="rId8"/>
    <p:sldId id="504" r:id="rId9"/>
    <p:sldId id="429" r:id="rId10"/>
    <p:sldId id="502" r:id="rId11"/>
    <p:sldId id="425" r:id="rId12"/>
    <p:sldId id="406" r:id="rId13"/>
    <p:sldId id="505" r:id="rId14"/>
    <p:sldId id="468" r:id="rId15"/>
    <p:sldId id="488" r:id="rId16"/>
    <p:sldId id="495" r:id="rId17"/>
    <p:sldId id="426" r:id="rId18"/>
    <p:sldId id="470" r:id="rId19"/>
    <p:sldId id="487" r:id="rId20"/>
    <p:sldId id="433" r:id="rId21"/>
    <p:sldId id="434" r:id="rId22"/>
    <p:sldId id="501" r:id="rId23"/>
    <p:sldId id="472" r:id="rId24"/>
    <p:sldId id="496" r:id="rId25"/>
    <p:sldId id="498" r:id="rId26"/>
    <p:sldId id="475" r:id="rId27"/>
    <p:sldId id="499" r:id="rId28"/>
    <p:sldId id="476" r:id="rId29"/>
    <p:sldId id="477" r:id="rId30"/>
    <p:sldId id="451" r:id="rId31"/>
    <p:sldId id="490" r:id="rId32"/>
    <p:sldId id="491" r:id="rId33"/>
    <p:sldId id="506" r:id="rId34"/>
    <p:sldId id="507" r:id="rId35"/>
    <p:sldId id="492" r:id="rId36"/>
    <p:sldId id="436" r:id="rId37"/>
    <p:sldId id="437" r:id="rId38"/>
  </p:sldIdLst>
  <p:sldSz cx="9144000" cy="6858000" type="screen4x3"/>
  <p:notesSz cx="6669088" cy="9928225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99" autoAdjust="0"/>
    <p:restoredTop sz="92967" autoAdjust="0"/>
  </p:normalViewPr>
  <p:slideViewPr>
    <p:cSldViewPr>
      <p:cViewPr>
        <p:scale>
          <a:sx n="80" d="100"/>
          <a:sy n="80" d="100"/>
        </p:scale>
        <p:origin x="-1836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1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A8C839-D6DB-4379-B9CF-8149EA0ED8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684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C00029-3807-4618-8BA1-FD9E71378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27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CFE7563-7556-4108-805A-D0628313D6EF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6D6F221-B53C-4B72-89E2-75B9A4B8535E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218184E-7848-49F2-8154-0BBF572ECF18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BF4D236-F5A3-45EF-8545-45C45DAF4774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261447F-4A45-45EC-A463-CAB1DE0A418B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74B7BE-4F01-437D-9055-AEA525A78387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D3855F7-0C2E-48A5-8498-572AE33BB4CE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302E049-62F0-45C4-86A6-F42D214DB9DA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73E036E-95F2-42ED-A659-38168B87E42D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1D87A66-3118-49E8-ACE5-FE836B1E8196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A989525-5A64-47BD-9986-269F822911D3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E21BFC8-8CB0-4A6C-93F2-B7A48531493A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512D875-9EAA-428A-98C8-0D924439DA93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4DF47E9-2A11-4210-8A45-01A82C942A89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667F16B-9C3B-418F-A58A-36C305A1CE7E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25</a:t>
            </a:fld>
            <a:endParaRPr lang="en-US" alt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71AA87B-5D3E-4255-942D-CEF308450306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26</a:t>
            </a:fld>
            <a:endParaRPr lang="en-US" alt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DD15090-180A-4245-9293-D4364679D450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27</a:t>
            </a:fld>
            <a:endParaRPr lang="en-US" alt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FC56370-BD43-4E57-B52F-536644EC5BB5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28</a:t>
            </a:fld>
            <a:endParaRPr lang="en-US" alt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0E73276-F10C-408E-A3B6-C72D028D1910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29</a:t>
            </a:fld>
            <a:endParaRPr lang="en-US" alt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B716AC2-BA79-4A2A-8335-2221B4EDD77A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30</a:t>
            </a:fld>
            <a:endParaRPr lang="en-US" alt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22724E-2A59-4342-B6F1-F5101E35469F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31</a:t>
            </a:fld>
            <a:endParaRPr lang="en-US" alt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E3EEFE1-48AA-4F0B-9A02-57ED1AC96918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32</a:t>
            </a:fld>
            <a:endParaRPr lang="en-US" alt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AA0B4EC-77E3-4E42-B6BD-8AFFD0499E33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D4AD1DB-751D-4DB8-B75A-2B695C65C2C8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33</a:t>
            </a:fld>
            <a:endParaRPr lang="en-US" alt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D1B114E-C01D-41FB-B666-434D94EF7C23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34</a:t>
            </a:fld>
            <a:endParaRPr lang="en-US" alt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6528FE5-FC8A-486B-BD2D-C9DB68E0955D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35</a:t>
            </a:fld>
            <a:endParaRPr lang="en-US" alt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F22CD3A-347B-4655-B97A-A105EF91D3CE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37</a:t>
            </a:fld>
            <a:endParaRPr lang="en-US" alt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CA8C9C0-CE74-48C5-8252-7BF1BCD42936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DEF1A5C-D6F8-47BE-B997-DAA52E85F62D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E214553-5DF5-4431-8AF4-B402DCE2A1F6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A905035-F85E-4166-8D83-7BCA0CFD0043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4D444A3-4A9F-4B01-A08A-AAC2C7EC356C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D49DDC9-0CCB-4EAC-A583-B33CE01C0D50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13D32-7707-4750-BC6E-BEEEDE5EE2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58013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33325-C430-4210-B4DE-9439ECBE58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01654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455E0-3219-48BE-B9E8-B87AC04608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592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9C72F-FBB1-455F-B4A8-39759BE8B6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95782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1E740-C173-4ACF-A482-B9CA65CEF4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10628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42D7C-AEF4-407C-A0DC-C956E628E5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09771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82FE3-00FF-41BA-B752-1F623C4A99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65147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C49E9-0713-49A5-98BC-2758FF9E66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8083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818E6-7698-477A-9D10-7546E839AF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4712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9B803-9366-481B-AD81-EBD3CD9185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04613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08C12-D6A9-4C14-BA8D-46D29EBC9A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74509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5E2860B-D44C-471D-98F8-C36BC65CE1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323850" cy="6858000"/>
          </a:xfrm>
          <a:prstGeom prst="rect">
            <a:avLst/>
          </a:prstGeom>
          <a:gradFill rotWithShape="1">
            <a:gsLst>
              <a:gs pos="0">
                <a:srgbClr val="AA6600"/>
              </a:gs>
              <a:gs pos="50000">
                <a:srgbClr val="FF9900"/>
              </a:gs>
              <a:gs pos="100000">
                <a:srgbClr val="AA66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395288" y="981075"/>
            <a:ext cx="8443912" cy="9525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3" name="Line 10"/>
          <p:cNvSpPr>
            <a:spLocks noChangeShapeType="1"/>
          </p:cNvSpPr>
          <p:nvPr userDrawn="1"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034" name="Picture 11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34950"/>
            <a:ext cx="611187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DEA5099-F4B7-4C86-B6BB-588B4B204C3B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cs-CZ" altLang="en-US" sz="140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en-US" sz="4000" b="1" smtClean="0">
                <a:solidFill>
                  <a:schemeClr val="tx1"/>
                </a:solidFill>
              </a:rPr>
              <a:t/>
            </a:r>
            <a:br>
              <a:rPr lang="cs-CZ" altLang="en-US" sz="4000" b="1" smtClean="0">
                <a:solidFill>
                  <a:schemeClr val="tx1"/>
                </a:solidFill>
              </a:rPr>
            </a:br>
            <a:r>
              <a:rPr lang="cs-CZ" altLang="en-US" sz="4000" b="1" smtClean="0">
                <a:solidFill>
                  <a:schemeClr val="tx1"/>
                </a:solidFill>
              </a:rPr>
              <a:t/>
            </a:r>
            <a:br>
              <a:rPr lang="cs-CZ" altLang="en-US" sz="4000" b="1" smtClean="0">
                <a:solidFill>
                  <a:schemeClr val="tx1"/>
                </a:solidFill>
              </a:rPr>
            </a:br>
            <a:r>
              <a:rPr lang="cs-CZ" altLang="en-US" sz="4000" b="1" smtClean="0">
                <a:solidFill>
                  <a:schemeClr val="tx1"/>
                </a:solidFill>
              </a:rPr>
              <a:t>R</a:t>
            </a:r>
            <a:r>
              <a:rPr lang="cs-CZ" altLang="en-US" b="1" smtClean="0">
                <a:solidFill>
                  <a:schemeClr val="tx1"/>
                </a:solidFill>
              </a:rPr>
              <a:t>ozpočet města</a:t>
            </a:r>
            <a:r>
              <a:rPr lang="cs-CZ" altLang="en-US" sz="4000" b="1" smtClean="0">
                <a:solidFill>
                  <a:schemeClr val="tx1"/>
                </a:solidFill>
              </a:rPr>
              <a:t/>
            </a:r>
            <a:br>
              <a:rPr lang="cs-CZ" altLang="en-US" sz="4000" b="1" smtClean="0">
                <a:solidFill>
                  <a:schemeClr val="tx1"/>
                </a:solidFill>
              </a:rPr>
            </a:br>
            <a:r>
              <a:rPr lang="cs-CZ" altLang="en-US" sz="3200" b="1" smtClean="0">
                <a:solidFill>
                  <a:srgbClr val="FF3300"/>
                </a:solidFill>
              </a:rPr>
              <a:t>Police nad Metují</a:t>
            </a:r>
            <a:r>
              <a:rPr lang="cs-CZ" altLang="en-US" sz="3600" b="1" smtClean="0">
                <a:solidFill>
                  <a:schemeClr val="tx1"/>
                </a:solidFill>
              </a:rPr>
              <a:t/>
            </a:r>
            <a:br>
              <a:rPr lang="cs-CZ" altLang="en-US" sz="3600" b="1" smtClean="0">
                <a:solidFill>
                  <a:schemeClr val="tx1"/>
                </a:solidFill>
              </a:rPr>
            </a:br>
            <a:r>
              <a:rPr lang="cs-CZ" altLang="en-US" sz="2400" b="1" smtClean="0">
                <a:solidFill>
                  <a:schemeClr val="tx1"/>
                </a:solidFill>
              </a:rPr>
              <a:t>na rok 2014</a:t>
            </a:r>
            <a:br>
              <a:rPr lang="cs-CZ" altLang="en-US" sz="2400" b="1" smtClean="0">
                <a:solidFill>
                  <a:schemeClr val="tx1"/>
                </a:solidFill>
              </a:rPr>
            </a:br>
            <a:r>
              <a:rPr lang="cs-CZ" altLang="en-US" sz="2000" b="1" smtClean="0">
                <a:solidFill>
                  <a:schemeClr val="tx1"/>
                </a:solidFill>
              </a:rPr>
              <a:t/>
            </a:r>
            <a:br>
              <a:rPr lang="cs-CZ" altLang="en-US" sz="2000" b="1" smtClean="0">
                <a:solidFill>
                  <a:schemeClr val="tx1"/>
                </a:solidFill>
              </a:rPr>
            </a:br>
            <a:r>
              <a:rPr lang="cs-CZ" altLang="en-US" sz="2000" b="1" smtClean="0">
                <a:solidFill>
                  <a:schemeClr val="tx1"/>
                </a:solidFill>
              </a:rPr>
              <a:t/>
            </a:r>
            <a:br>
              <a:rPr lang="cs-CZ" altLang="en-US" sz="2000" b="1" smtClean="0">
                <a:solidFill>
                  <a:schemeClr val="tx1"/>
                </a:solidFill>
              </a:rPr>
            </a:br>
            <a:r>
              <a:rPr lang="cs-CZ" altLang="en-US" sz="2000" b="1" smtClean="0">
                <a:solidFill>
                  <a:schemeClr val="tx1"/>
                </a:solidFill>
              </a:rPr>
              <a:t/>
            </a:r>
            <a:br>
              <a:rPr lang="cs-CZ" altLang="en-US" sz="2000" b="1" smtClean="0">
                <a:solidFill>
                  <a:schemeClr val="tx1"/>
                </a:solidFill>
              </a:rPr>
            </a:br>
            <a:endParaRPr lang="en-US" altLang="en-US" sz="1600" b="1" smtClean="0">
              <a:solidFill>
                <a:schemeClr val="tx1"/>
              </a:solidFill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076700"/>
            <a:ext cx="12477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68B173E-DE97-4BCD-A532-62C86A28FF93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cs-CZ" altLang="en-US" sz="1400" smtClean="0"/>
          </a:p>
        </p:txBody>
      </p:sp>
      <p:sp>
        <p:nvSpPr>
          <p:cNvPr id="11267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>
                <a:solidFill>
                  <a:schemeClr val="tx2"/>
                </a:solidFill>
              </a:rPr>
              <a:t>Příjmy </a:t>
            </a:r>
            <a:r>
              <a:rPr lang="cs-CZ" altLang="en-US" sz="2400" b="1">
                <a:solidFill>
                  <a:schemeClr val="tx2"/>
                </a:solidFill>
              </a:rPr>
              <a:t>– souhrn</a:t>
            </a: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11269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395288" y="987425"/>
            <a:ext cx="8281987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1800" dirty="0"/>
              <a:t> </a:t>
            </a:r>
            <a:r>
              <a:rPr lang="cs-CZ" altLang="en-US" sz="1800" b="1" u="sng" dirty="0">
                <a:solidFill>
                  <a:srgbClr val="FF0000"/>
                </a:solidFill>
              </a:rPr>
              <a:t>Daňové příjmy</a:t>
            </a:r>
            <a:r>
              <a:rPr lang="cs-CZ" altLang="en-US" sz="1800" dirty="0"/>
              <a:t> – mírný pokles rozpočtovaných daňových příjmů je způsoben nižším plánovaným příjmem z daně přidané hodnoty a daně z nemovitostí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1800" dirty="0"/>
          </a:p>
          <a:p>
            <a:pPr eaLnBrk="1" hangingPunct="1">
              <a:spcBef>
                <a:spcPct val="0"/>
              </a:spcBef>
            </a:pPr>
            <a:r>
              <a:rPr lang="cs-CZ" altLang="en-US" sz="1800" b="1" u="sng" dirty="0">
                <a:solidFill>
                  <a:srgbClr val="FF0000"/>
                </a:solidFill>
              </a:rPr>
              <a:t>Dotace</a:t>
            </a:r>
            <a:r>
              <a:rPr lang="cs-CZ" altLang="en-US" sz="1800" dirty="0"/>
              <a:t> - rozpočtují se pouze dotace v rámci souhrnného dotačního vztahu se státním rozpočtem. O zbylé dotace, které se podaří získat během roku se pak následně rozpočet upravuje. </a:t>
            </a:r>
            <a:br>
              <a:rPr lang="cs-CZ" altLang="en-US" sz="1800" dirty="0"/>
            </a:br>
            <a:r>
              <a:rPr lang="cs-CZ" altLang="en-US" sz="1800" dirty="0"/>
              <a:t>Hlavní předpokládanou dotací je dotace z Operačního programu životní prostředí ve výši 8.646 </a:t>
            </a:r>
            <a:r>
              <a:rPr lang="cs-CZ" altLang="en-US" sz="1800" dirty="0" err="1"/>
              <a:t>tis.Kč</a:t>
            </a:r>
            <a:r>
              <a:rPr lang="cs-CZ" altLang="en-US" sz="1800" dirty="0"/>
              <a:t> </a:t>
            </a:r>
            <a:r>
              <a:rPr lang="cs-CZ" altLang="en-US" sz="1800" dirty="0" smtClean="0"/>
              <a:t>a Státního fondu životního prostředí ČR ve výši 509 tis. Kč na </a:t>
            </a:r>
            <a:r>
              <a:rPr lang="cs-CZ" altLang="en-US" sz="1800" dirty="0"/>
              <a:t>zateplení základní školy.</a:t>
            </a:r>
          </a:p>
          <a:p>
            <a:pPr eaLnBrk="1" hangingPunct="1">
              <a:spcBef>
                <a:spcPct val="0"/>
              </a:spcBef>
            </a:pPr>
            <a:endParaRPr lang="cs-CZ" altLang="en-US" sz="1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0FA46BB-4526-4A96-8D10-F305F00B6E3C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cs-CZ" altLang="en-US" sz="140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en-US" sz="4000" b="1" smtClean="0">
                <a:solidFill>
                  <a:schemeClr val="tx1"/>
                </a:solidFill>
              </a:rPr>
              <a:t/>
            </a:r>
            <a:br>
              <a:rPr lang="cs-CZ" altLang="en-US" sz="4000" b="1" smtClean="0">
                <a:solidFill>
                  <a:schemeClr val="tx1"/>
                </a:solidFill>
              </a:rPr>
            </a:br>
            <a:r>
              <a:rPr lang="cs-CZ" altLang="en-US" sz="4000" b="1" smtClean="0">
                <a:solidFill>
                  <a:schemeClr val="tx1"/>
                </a:solidFill>
              </a:rPr>
              <a:t/>
            </a:r>
            <a:br>
              <a:rPr lang="cs-CZ" altLang="en-US" sz="4000" b="1" smtClean="0">
                <a:solidFill>
                  <a:schemeClr val="tx1"/>
                </a:solidFill>
              </a:rPr>
            </a:br>
            <a:r>
              <a:rPr lang="cs-CZ" altLang="en-US" sz="4000" b="1" smtClean="0">
                <a:solidFill>
                  <a:schemeClr val="tx1"/>
                </a:solidFill>
              </a:rPr>
              <a:t>Rozpočtované výdaje</a:t>
            </a:r>
            <a:br>
              <a:rPr lang="cs-CZ" altLang="en-US" sz="4000" b="1" smtClean="0">
                <a:solidFill>
                  <a:schemeClr val="tx1"/>
                </a:solidFill>
              </a:rPr>
            </a:br>
            <a:r>
              <a:rPr lang="cs-CZ" altLang="en-US" sz="2400" b="1" smtClean="0">
                <a:solidFill>
                  <a:schemeClr val="tx1"/>
                </a:solidFill>
              </a:rPr>
              <a:t>na rok 2014</a:t>
            </a:r>
            <a:br>
              <a:rPr lang="cs-CZ" altLang="en-US" sz="2400" b="1" smtClean="0">
                <a:solidFill>
                  <a:schemeClr val="tx1"/>
                </a:solidFill>
              </a:rPr>
            </a:br>
            <a:r>
              <a:rPr lang="cs-CZ" altLang="en-US" sz="2000" b="1" smtClean="0">
                <a:solidFill>
                  <a:schemeClr val="tx1"/>
                </a:solidFill>
              </a:rPr>
              <a:t/>
            </a:r>
            <a:br>
              <a:rPr lang="cs-CZ" altLang="en-US" sz="2000" b="1" smtClean="0">
                <a:solidFill>
                  <a:schemeClr val="tx1"/>
                </a:solidFill>
              </a:rPr>
            </a:br>
            <a:r>
              <a:rPr lang="cs-CZ" altLang="en-US" sz="2000" b="1" smtClean="0">
                <a:solidFill>
                  <a:schemeClr val="tx1"/>
                </a:solidFill>
              </a:rPr>
              <a:t/>
            </a:r>
            <a:br>
              <a:rPr lang="cs-CZ" altLang="en-US" sz="2000" b="1" smtClean="0">
                <a:solidFill>
                  <a:schemeClr val="tx1"/>
                </a:solidFill>
              </a:rPr>
            </a:br>
            <a:r>
              <a:rPr lang="cs-CZ" altLang="en-US" sz="2000" b="1" smtClean="0">
                <a:solidFill>
                  <a:schemeClr val="tx1"/>
                </a:solidFill>
              </a:rPr>
              <a:t/>
            </a:r>
            <a:br>
              <a:rPr lang="cs-CZ" altLang="en-US" sz="2000" b="1" smtClean="0">
                <a:solidFill>
                  <a:schemeClr val="tx1"/>
                </a:solidFill>
              </a:rPr>
            </a:br>
            <a:endParaRPr lang="en-US" altLang="en-US" sz="1600" b="1" smtClean="0">
              <a:solidFill>
                <a:schemeClr val="tx1"/>
              </a:solidFill>
            </a:endParaRP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076700"/>
            <a:ext cx="12477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42B85AD-9361-4DFA-A4B3-5EF7057F3B57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cs-CZ" altLang="en-US" sz="1400" smtClean="0"/>
          </a:p>
        </p:txBody>
      </p:sp>
      <p:sp>
        <p:nvSpPr>
          <p:cNvPr id="13315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3600" b="1">
                <a:solidFill>
                  <a:schemeClr val="tx2"/>
                </a:solidFill>
              </a:rPr>
              <a:t>Celkové výdaje = </a:t>
            </a:r>
            <a:r>
              <a:rPr lang="cs-CZ" altLang="en-US" sz="3600" b="1">
                <a:solidFill>
                  <a:srgbClr val="FF0000"/>
                </a:solidFill>
              </a:rPr>
              <a:t>85.951 tis.Kč</a:t>
            </a:r>
            <a:endParaRPr lang="en-US" altLang="en-US" sz="3600">
              <a:solidFill>
                <a:srgbClr val="FF0000"/>
              </a:solidFill>
            </a:endParaRPr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46" name="Obdélník 9"/>
          <p:cNvSpPr>
            <a:spLocks noChangeArrowheads="1"/>
          </p:cNvSpPr>
          <p:nvPr/>
        </p:nvSpPr>
        <p:spPr bwMode="auto">
          <a:xfrm>
            <a:off x="588169" y="3861048"/>
            <a:ext cx="842486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cs-CZ" sz="1600" b="1" dirty="0">
                <a:solidFill>
                  <a:srgbClr val="FF0000"/>
                </a:solidFill>
              </a:rPr>
              <a:t>Celkové navrhované výdaje jsou o 11.748 </a:t>
            </a:r>
            <a:r>
              <a:rPr lang="cs-CZ" sz="1600" b="1" dirty="0" err="1">
                <a:solidFill>
                  <a:srgbClr val="FF0000"/>
                </a:solidFill>
              </a:rPr>
              <a:t>tis.Kč</a:t>
            </a:r>
            <a:r>
              <a:rPr lang="cs-CZ" sz="1600" b="1" dirty="0">
                <a:solidFill>
                  <a:srgbClr val="FF0000"/>
                </a:solidFill>
              </a:rPr>
              <a:t> vyšší než skutek v r.2013.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cs-CZ" sz="1600" b="1" dirty="0">
              <a:solidFill>
                <a:srgbClr val="FF000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cs-CZ" sz="1600" b="1" dirty="0">
                <a:solidFill>
                  <a:srgbClr val="FF0000"/>
                </a:solidFill>
              </a:rPr>
              <a:t>Zahrnuté investice ve výši 34.352 </a:t>
            </a:r>
            <a:r>
              <a:rPr lang="cs-CZ" sz="1600" b="1" dirty="0" err="1">
                <a:solidFill>
                  <a:srgbClr val="FF0000"/>
                </a:solidFill>
              </a:rPr>
              <a:t>tis.Kč</a:t>
            </a:r>
            <a:r>
              <a:rPr lang="cs-CZ" sz="1600" b="1" dirty="0">
                <a:solidFill>
                  <a:srgbClr val="FF0000"/>
                </a:solidFill>
              </a:rPr>
              <a:t> (!)  (</a:t>
            </a:r>
            <a:r>
              <a:rPr lang="cs-CZ" sz="1200" b="1" dirty="0">
                <a:solidFill>
                  <a:srgbClr val="FF0000"/>
                </a:solidFill>
              </a:rPr>
              <a:t>15.502 </a:t>
            </a:r>
            <a:r>
              <a:rPr lang="cs-CZ" sz="1200" b="1" dirty="0" err="1">
                <a:solidFill>
                  <a:srgbClr val="FF0000"/>
                </a:solidFill>
              </a:rPr>
              <a:t>tis.Kč</a:t>
            </a:r>
            <a:r>
              <a:rPr lang="cs-CZ" sz="1200" b="1" dirty="0">
                <a:solidFill>
                  <a:srgbClr val="FF0000"/>
                </a:solidFill>
              </a:rPr>
              <a:t> běžné investice) + 18.850 </a:t>
            </a:r>
            <a:r>
              <a:rPr lang="cs-CZ" sz="1200" b="1" dirty="0" err="1">
                <a:solidFill>
                  <a:srgbClr val="FF0000"/>
                </a:solidFill>
              </a:rPr>
              <a:t>tis.Kč</a:t>
            </a:r>
            <a:r>
              <a:rPr lang="cs-CZ" sz="1200" b="1" dirty="0">
                <a:solidFill>
                  <a:srgbClr val="FF0000"/>
                </a:solidFill>
              </a:rPr>
              <a:t> zateplení ZŠ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cs-CZ" sz="1200" b="1" dirty="0">
              <a:solidFill>
                <a:srgbClr val="FF000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cs-CZ" sz="1600" b="1" dirty="0">
              <a:solidFill>
                <a:srgbClr val="FF0000"/>
              </a:solidFill>
            </a:endParaRPr>
          </a:p>
          <a:p>
            <a:pPr algn="l">
              <a:buFont typeface="Arial" charset="0"/>
              <a:buChar char="•"/>
              <a:defRPr/>
            </a:pPr>
            <a:endParaRPr lang="cs-CZ" sz="2400" b="1" strike="sngStrike" dirty="0"/>
          </a:p>
        </p:txBody>
      </p:sp>
      <p:pic>
        <p:nvPicPr>
          <p:cNvPr id="13319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98563"/>
            <a:ext cx="8447087" cy="230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A95C918-5F8C-4C88-A8B7-BD09349E7FA0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cs-CZ" altLang="en-US" sz="1400" smtClean="0"/>
          </a:p>
        </p:txBody>
      </p:sp>
      <p:sp>
        <p:nvSpPr>
          <p:cNvPr id="14339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3600" b="1">
                <a:solidFill>
                  <a:schemeClr val="tx2"/>
                </a:solidFill>
              </a:rPr>
              <a:t>Celkové výdaje = </a:t>
            </a:r>
            <a:r>
              <a:rPr lang="cs-CZ" altLang="en-US" sz="3600" b="1">
                <a:solidFill>
                  <a:srgbClr val="FF0000"/>
                </a:solidFill>
              </a:rPr>
              <a:t>85.951 tis.Kč</a:t>
            </a:r>
            <a:endParaRPr lang="en-US" altLang="en-US" sz="3600">
              <a:solidFill>
                <a:srgbClr val="FF0000"/>
              </a:solidFill>
            </a:endParaRPr>
          </a:p>
        </p:txBody>
      </p:sp>
      <p:sp>
        <p:nvSpPr>
          <p:cNvPr id="14341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1434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052513"/>
            <a:ext cx="8064500" cy="421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D7D0902-5F70-4C1F-A268-EEE0CE9FF8F0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cs-CZ" altLang="en-US" sz="1400" smtClean="0"/>
          </a:p>
        </p:txBody>
      </p:sp>
      <p:sp>
        <p:nvSpPr>
          <p:cNvPr id="15363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3600" b="1">
                <a:solidFill>
                  <a:schemeClr val="tx2"/>
                </a:solidFill>
              </a:rPr>
              <a:t>Celkové výdaje = </a:t>
            </a:r>
            <a:r>
              <a:rPr lang="cs-CZ" altLang="en-US" sz="3600" b="1">
                <a:solidFill>
                  <a:srgbClr val="FF0000"/>
                </a:solidFill>
              </a:rPr>
              <a:t>85.951 tis.Kč</a:t>
            </a:r>
            <a:endParaRPr lang="en-US" altLang="en-US" sz="3600">
              <a:solidFill>
                <a:srgbClr val="FF0000"/>
              </a:solidFill>
            </a:endParaRPr>
          </a:p>
        </p:txBody>
      </p:sp>
      <p:sp>
        <p:nvSpPr>
          <p:cNvPr id="15365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66" name="TextovéPole 8"/>
          <p:cNvSpPr txBox="1">
            <a:spLocks noChangeArrowheads="1"/>
          </p:cNvSpPr>
          <p:nvPr/>
        </p:nvSpPr>
        <p:spPr bwMode="auto">
          <a:xfrm>
            <a:off x="6075363" y="4992688"/>
            <a:ext cx="2381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100" b="1"/>
              <a:t>*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" y="1124744"/>
            <a:ext cx="8443913" cy="5089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4D79FEC-A4D0-4A97-9525-F42F380EB272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cs-CZ" altLang="en-US" sz="1400" smtClean="0"/>
          </a:p>
        </p:txBody>
      </p:sp>
      <p:sp>
        <p:nvSpPr>
          <p:cNvPr id="16387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3600" b="1">
                <a:solidFill>
                  <a:schemeClr val="tx2"/>
                </a:solidFill>
              </a:rPr>
              <a:t>Celkové výdaje = </a:t>
            </a:r>
            <a:r>
              <a:rPr lang="cs-CZ" altLang="en-US" sz="3600" b="1">
                <a:solidFill>
                  <a:srgbClr val="FF0000"/>
                </a:solidFill>
              </a:rPr>
              <a:t>85.951 tis.Kč</a:t>
            </a:r>
            <a:endParaRPr lang="en-US" altLang="en-US" sz="3600">
              <a:solidFill>
                <a:srgbClr val="FF0000"/>
              </a:solidFill>
            </a:endParaRPr>
          </a:p>
        </p:txBody>
      </p:sp>
      <p:sp>
        <p:nvSpPr>
          <p:cNvPr id="16389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1639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23950"/>
            <a:ext cx="8443912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3524437-47B2-47E0-ACD7-BB2C49F3197C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cs-CZ" altLang="en-US" sz="1400" smtClean="0"/>
          </a:p>
        </p:txBody>
      </p:sp>
      <p:sp>
        <p:nvSpPr>
          <p:cNvPr id="17411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3600" b="1">
                <a:solidFill>
                  <a:schemeClr val="tx2"/>
                </a:solidFill>
              </a:rPr>
              <a:t>Celkové výdaje = </a:t>
            </a:r>
            <a:r>
              <a:rPr lang="cs-CZ" altLang="en-US" sz="3600" b="1">
                <a:solidFill>
                  <a:srgbClr val="FF0000"/>
                </a:solidFill>
              </a:rPr>
              <a:t>85.951 tis.Kč</a:t>
            </a:r>
            <a:endParaRPr lang="en-US" altLang="en-US" sz="3600">
              <a:solidFill>
                <a:srgbClr val="FF0000"/>
              </a:solidFill>
            </a:endParaRPr>
          </a:p>
        </p:txBody>
      </p:sp>
      <p:sp>
        <p:nvSpPr>
          <p:cNvPr id="17413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249261"/>
            <a:ext cx="8539930" cy="4051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D5DE1F6-85F5-4194-9FD9-243F9736E145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cs-CZ" altLang="en-US" sz="1400" smtClean="0"/>
          </a:p>
        </p:txBody>
      </p:sp>
      <p:sp>
        <p:nvSpPr>
          <p:cNvPr id="18435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>
                <a:solidFill>
                  <a:schemeClr val="tx2"/>
                </a:solidFill>
              </a:rPr>
              <a:t>Výdaje – IMŽP</a:t>
            </a:r>
            <a:endParaRPr lang="en-US" altLang="en-US" sz="6600">
              <a:solidFill>
                <a:schemeClr val="tx2"/>
              </a:solidFill>
            </a:endParaRPr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38" name="Obdélník 8"/>
          <p:cNvSpPr>
            <a:spLocks noChangeArrowheads="1"/>
          </p:cNvSpPr>
          <p:nvPr/>
        </p:nvSpPr>
        <p:spPr bwMode="auto">
          <a:xfrm>
            <a:off x="468313" y="4471988"/>
            <a:ext cx="842486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en-US" sz="1400" b="1" dirty="0"/>
              <a:t> Pozitivní bilance v kapitole Územní je způsobena zahrnutím prodeje majetku (Zelený domeček + splátka za vodovod </a:t>
            </a:r>
            <a:r>
              <a:rPr lang="cs-CZ" altLang="en-US" sz="1400" b="1" dirty="0" err="1"/>
              <a:t>Wihanova</a:t>
            </a:r>
            <a:r>
              <a:rPr lang="cs-CZ" altLang="en-US" sz="1400" b="1" dirty="0"/>
              <a:t>) ve výši 1.4 </a:t>
            </a:r>
            <a:r>
              <a:rPr lang="cs-CZ" altLang="en-US" sz="1400" b="1" dirty="0" err="1"/>
              <a:t>mil.Kč</a:t>
            </a:r>
            <a:endParaRPr lang="cs-CZ" altLang="en-US" sz="1400" b="1" dirty="0"/>
          </a:p>
          <a:p>
            <a:pPr eaLnBrk="1" hangingPunct="1">
              <a:spcBef>
                <a:spcPct val="0"/>
              </a:spcBef>
            </a:pPr>
            <a:endParaRPr lang="cs-CZ" altLang="en-US" sz="1400" b="1" dirty="0"/>
          </a:p>
          <a:p>
            <a:pPr eaLnBrk="1" hangingPunct="1">
              <a:spcBef>
                <a:spcPct val="0"/>
              </a:spcBef>
            </a:pPr>
            <a:r>
              <a:rPr lang="cs-CZ" altLang="en-US" sz="1400" b="1" dirty="0"/>
              <a:t> v kapitole Lesy byl jsou výdaje konstantní a jsou předpokládány nižší příjmy.</a:t>
            </a:r>
          </a:p>
          <a:p>
            <a:pPr eaLnBrk="1" hangingPunct="1">
              <a:spcBef>
                <a:spcPct val="0"/>
              </a:spcBef>
            </a:pPr>
            <a:endParaRPr lang="cs-CZ" altLang="en-US" sz="1400" b="1" dirty="0"/>
          </a:p>
          <a:p>
            <a:pPr eaLnBrk="1" hangingPunct="1">
              <a:spcBef>
                <a:spcPct val="0"/>
              </a:spcBef>
            </a:pPr>
            <a:r>
              <a:rPr lang="cs-CZ" altLang="en-US" sz="1400" b="1" dirty="0"/>
              <a:t>negativní bilance v odpadech je způsobena vyššími předpokládanými náklady na provoz sběrného dvora  o 178 </a:t>
            </a:r>
            <a:r>
              <a:rPr lang="cs-CZ" altLang="en-US" sz="1400" b="1" dirty="0" err="1"/>
              <a:t>tis.Kč</a:t>
            </a:r>
            <a:endParaRPr lang="cs-CZ" altLang="en-US" sz="1400" b="1" dirty="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331913" y="1011238"/>
            <a:ext cx="5903912" cy="3317875"/>
            <a:chOff x="839" y="688"/>
            <a:chExt cx="3719" cy="2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839" y="688"/>
              <a:ext cx="3719" cy="2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grpSp>
          <p:nvGrpSpPr>
            <p:cNvPr id="4" name="Group 205"/>
            <p:cNvGrpSpPr>
              <a:grpSpLocks/>
            </p:cNvGrpSpPr>
            <p:nvPr/>
          </p:nvGrpSpPr>
          <p:grpSpPr bwMode="auto">
            <a:xfrm>
              <a:off x="832" y="681"/>
              <a:ext cx="3774" cy="2104"/>
              <a:chOff x="832" y="681"/>
              <a:chExt cx="3774" cy="2104"/>
            </a:xfrm>
          </p:grpSpPr>
          <p:sp>
            <p:nvSpPr>
              <p:cNvPr id="26" name="Rectangle 5"/>
              <p:cNvSpPr>
                <a:spLocks noChangeArrowheads="1"/>
              </p:cNvSpPr>
              <p:nvPr/>
            </p:nvSpPr>
            <p:spPr bwMode="auto">
              <a:xfrm>
                <a:off x="839" y="688"/>
                <a:ext cx="3712" cy="42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7" name="Rectangle 6"/>
              <p:cNvSpPr>
                <a:spLocks noChangeArrowheads="1"/>
              </p:cNvSpPr>
              <p:nvPr/>
            </p:nvSpPr>
            <p:spPr bwMode="auto">
              <a:xfrm>
                <a:off x="839" y="1106"/>
                <a:ext cx="3143" cy="144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8" name="Rectangle 7"/>
              <p:cNvSpPr>
                <a:spLocks noChangeArrowheads="1"/>
              </p:cNvSpPr>
              <p:nvPr/>
            </p:nvSpPr>
            <p:spPr bwMode="auto">
              <a:xfrm>
                <a:off x="3975" y="1106"/>
                <a:ext cx="576" cy="144"/>
              </a:xfrm>
              <a:prstGeom prst="rect">
                <a:avLst/>
              </a:prstGeom>
              <a:solidFill>
                <a:srgbClr val="C6EF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9" name="Rectangle 8"/>
              <p:cNvSpPr>
                <a:spLocks noChangeArrowheads="1"/>
              </p:cNvSpPr>
              <p:nvPr/>
            </p:nvSpPr>
            <p:spPr bwMode="auto">
              <a:xfrm>
                <a:off x="3975" y="1243"/>
                <a:ext cx="576" cy="144"/>
              </a:xfrm>
              <a:prstGeom prst="rect">
                <a:avLst/>
              </a:prstGeom>
              <a:solidFill>
                <a:srgbClr val="C6EF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30" name="Rectangle 9"/>
              <p:cNvSpPr>
                <a:spLocks noChangeArrowheads="1"/>
              </p:cNvSpPr>
              <p:nvPr/>
            </p:nvSpPr>
            <p:spPr bwMode="auto">
              <a:xfrm>
                <a:off x="3975" y="1380"/>
                <a:ext cx="576" cy="144"/>
              </a:xfrm>
              <a:prstGeom prst="rect">
                <a:avLst/>
              </a:prstGeom>
              <a:solidFill>
                <a:srgbClr val="FFC7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39" y="1517"/>
                <a:ext cx="3143" cy="144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432" name="Rectangle 11"/>
              <p:cNvSpPr>
                <a:spLocks noChangeArrowheads="1"/>
              </p:cNvSpPr>
              <p:nvPr/>
            </p:nvSpPr>
            <p:spPr bwMode="auto">
              <a:xfrm>
                <a:off x="3975" y="1517"/>
                <a:ext cx="576" cy="144"/>
              </a:xfrm>
              <a:prstGeom prst="rect">
                <a:avLst/>
              </a:prstGeom>
              <a:solidFill>
                <a:srgbClr val="C6EF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433" name="Rectangle 12"/>
              <p:cNvSpPr>
                <a:spLocks noChangeArrowheads="1"/>
              </p:cNvSpPr>
              <p:nvPr/>
            </p:nvSpPr>
            <p:spPr bwMode="auto">
              <a:xfrm>
                <a:off x="3975" y="1654"/>
                <a:ext cx="576" cy="144"/>
              </a:xfrm>
              <a:prstGeom prst="rect">
                <a:avLst/>
              </a:prstGeom>
              <a:solidFill>
                <a:srgbClr val="FFC7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440" name="Rectangle 13"/>
              <p:cNvSpPr>
                <a:spLocks noChangeArrowheads="1"/>
              </p:cNvSpPr>
              <p:nvPr/>
            </p:nvSpPr>
            <p:spPr bwMode="auto">
              <a:xfrm>
                <a:off x="3975" y="1791"/>
                <a:ext cx="576" cy="144"/>
              </a:xfrm>
              <a:prstGeom prst="rect">
                <a:avLst/>
              </a:prstGeom>
              <a:solidFill>
                <a:srgbClr val="FFC7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441" name="Rectangle 14"/>
              <p:cNvSpPr>
                <a:spLocks noChangeArrowheads="1"/>
              </p:cNvSpPr>
              <p:nvPr/>
            </p:nvSpPr>
            <p:spPr bwMode="auto">
              <a:xfrm>
                <a:off x="839" y="1928"/>
                <a:ext cx="3143" cy="144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442" name="Rectangle 15"/>
              <p:cNvSpPr>
                <a:spLocks noChangeArrowheads="1"/>
              </p:cNvSpPr>
              <p:nvPr/>
            </p:nvSpPr>
            <p:spPr bwMode="auto">
              <a:xfrm>
                <a:off x="3975" y="1928"/>
                <a:ext cx="576" cy="144"/>
              </a:xfrm>
              <a:prstGeom prst="rect">
                <a:avLst/>
              </a:prstGeom>
              <a:solidFill>
                <a:srgbClr val="C6EF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443" name="Rectangle 16"/>
              <p:cNvSpPr>
                <a:spLocks noChangeArrowheads="1"/>
              </p:cNvSpPr>
              <p:nvPr/>
            </p:nvSpPr>
            <p:spPr bwMode="auto">
              <a:xfrm>
                <a:off x="3975" y="2065"/>
                <a:ext cx="576" cy="144"/>
              </a:xfrm>
              <a:prstGeom prst="rect">
                <a:avLst/>
              </a:prstGeom>
              <a:solidFill>
                <a:srgbClr val="FFC7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444" name="Rectangle 17"/>
              <p:cNvSpPr>
                <a:spLocks noChangeArrowheads="1"/>
              </p:cNvSpPr>
              <p:nvPr/>
            </p:nvSpPr>
            <p:spPr bwMode="auto">
              <a:xfrm>
                <a:off x="3975" y="2202"/>
                <a:ext cx="576" cy="144"/>
              </a:xfrm>
              <a:prstGeom prst="rect">
                <a:avLst/>
              </a:prstGeom>
              <a:solidFill>
                <a:srgbClr val="FFC7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445" name="Rectangle 18"/>
              <p:cNvSpPr>
                <a:spLocks noChangeArrowheads="1"/>
              </p:cNvSpPr>
              <p:nvPr/>
            </p:nvSpPr>
            <p:spPr bwMode="auto">
              <a:xfrm>
                <a:off x="839" y="2339"/>
                <a:ext cx="3143" cy="15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446" name="Rectangle 19"/>
              <p:cNvSpPr>
                <a:spLocks noChangeArrowheads="1"/>
              </p:cNvSpPr>
              <p:nvPr/>
            </p:nvSpPr>
            <p:spPr bwMode="auto">
              <a:xfrm>
                <a:off x="3975" y="2339"/>
                <a:ext cx="576" cy="151"/>
              </a:xfrm>
              <a:prstGeom prst="rect">
                <a:avLst/>
              </a:prstGeom>
              <a:solidFill>
                <a:srgbClr val="FFC7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447" name="Rectangle 20"/>
              <p:cNvSpPr>
                <a:spLocks noChangeArrowheads="1"/>
              </p:cNvSpPr>
              <p:nvPr/>
            </p:nvSpPr>
            <p:spPr bwMode="auto">
              <a:xfrm>
                <a:off x="3975" y="2483"/>
                <a:ext cx="576" cy="144"/>
              </a:xfrm>
              <a:prstGeom prst="rect">
                <a:avLst/>
              </a:prstGeom>
              <a:solidFill>
                <a:srgbClr val="C6EF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448" name="Rectangle 21"/>
              <p:cNvSpPr>
                <a:spLocks noChangeArrowheads="1"/>
              </p:cNvSpPr>
              <p:nvPr/>
            </p:nvSpPr>
            <p:spPr bwMode="auto">
              <a:xfrm>
                <a:off x="3975" y="2620"/>
                <a:ext cx="576" cy="151"/>
              </a:xfrm>
              <a:prstGeom prst="rect">
                <a:avLst/>
              </a:prstGeom>
              <a:solidFill>
                <a:srgbClr val="FFC7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449" name="Rectangle 22"/>
              <p:cNvSpPr>
                <a:spLocks noChangeArrowheads="1"/>
              </p:cNvSpPr>
              <p:nvPr/>
            </p:nvSpPr>
            <p:spPr bwMode="auto">
              <a:xfrm>
                <a:off x="2280" y="702"/>
                <a:ext cx="419" cy="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Skutek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50" name="Rectangle 23"/>
              <p:cNvSpPr>
                <a:spLocks noChangeArrowheads="1"/>
              </p:cNvSpPr>
              <p:nvPr/>
            </p:nvSpPr>
            <p:spPr bwMode="auto">
              <a:xfrm>
                <a:off x="2383" y="852"/>
                <a:ext cx="322" cy="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2 013 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51" name="Rectangle 24"/>
              <p:cNvSpPr>
                <a:spLocks noChangeArrowheads="1"/>
              </p:cNvSpPr>
              <p:nvPr/>
            </p:nvSpPr>
            <p:spPr bwMode="auto">
              <a:xfrm>
                <a:off x="2191" y="852"/>
                <a:ext cx="240" cy="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  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52" name="Rectangle 25"/>
              <p:cNvSpPr>
                <a:spLocks noChangeArrowheads="1"/>
              </p:cNvSpPr>
              <p:nvPr/>
            </p:nvSpPr>
            <p:spPr bwMode="auto">
              <a:xfrm>
                <a:off x="2383" y="852"/>
                <a:ext cx="75" cy="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53" name="Rectangle 26"/>
              <p:cNvSpPr>
                <a:spLocks noChangeArrowheads="1"/>
              </p:cNvSpPr>
              <p:nvPr/>
            </p:nvSpPr>
            <p:spPr bwMode="auto">
              <a:xfrm>
                <a:off x="2973" y="852"/>
                <a:ext cx="336" cy="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Návrh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54" name="Rectangle 27"/>
              <p:cNvSpPr>
                <a:spLocks noChangeArrowheads="1"/>
              </p:cNvSpPr>
              <p:nvPr/>
            </p:nvSpPr>
            <p:spPr bwMode="auto">
              <a:xfrm>
                <a:off x="2355" y="996"/>
                <a:ext cx="274" cy="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tis.Kč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55" name="Rectangle 28"/>
              <p:cNvSpPr>
                <a:spLocks noChangeArrowheads="1"/>
              </p:cNvSpPr>
              <p:nvPr/>
            </p:nvSpPr>
            <p:spPr bwMode="auto">
              <a:xfrm>
                <a:off x="2987" y="996"/>
                <a:ext cx="274" cy="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tis.Kč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56" name="Rectangle 29"/>
              <p:cNvSpPr>
                <a:spLocks noChangeArrowheads="1"/>
              </p:cNvSpPr>
              <p:nvPr/>
            </p:nvSpPr>
            <p:spPr bwMode="auto">
              <a:xfrm>
                <a:off x="3584" y="996"/>
                <a:ext cx="274" cy="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tis.Kč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57" name="Rectangle 30"/>
              <p:cNvSpPr>
                <a:spLocks noChangeArrowheads="1"/>
              </p:cNvSpPr>
              <p:nvPr/>
            </p:nvSpPr>
            <p:spPr bwMode="auto">
              <a:xfrm>
                <a:off x="4236" y="996"/>
                <a:ext cx="110" cy="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%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58" name="Rectangle 31"/>
              <p:cNvSpPr>
                <a:spLocks noChangeArrowheads="1"/>
              </p:cNvSpPr>
              <p:nvPr/>
            </p:nvSpPr>
            <p:spPr bwMode="auto">
              <a:xfrm>
                <a:off x="860" y="1120"/>
                <a:ext cx="666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Územní rozvoj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59" name="Rectangle 32"/>
              <p:cNvSpPr>
                <a:spLocks noChangeArrowheads="1"/>
              </p:cNvSpPr>
              <p:nvPr/>
            </p:nvSpPr>
            <p:spPr bwMode="auto">
              <a:xfrm>
                <a:off x="2554" y="1120"/>
                <a:ext cx="233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-429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60" name="Rectangle 33"/>
              <p:cNvSpPr>
                <a:spLocks noChangeArrowheads="1"/>
              </p:cNvSpPr>
              <p:nvPr/>
            </p:nvSpPr>
            <p:spPr bwMode="auto">
              <a:xfrm>
                <a:off x="3227" y="1120"/>
                <a:ext cx="185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-51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61" name="Rectangle 34"/>
              <p:cNvSpPr>
                <a:spLocks noChangeArrowheads="1"/>
              </p:cNvSpPr>
              <p:nvPr/>
            </p:nvSpPr>
            <p:spPr bwMode="auto">
              <a:xfrm>
                <a:off x="3426" y="1120"/>
                <a:ext cx="590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           377    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62" name="Rectangle 35"/>
              <p:cNvSpPr>
                <a:spLocks noChangeArrowheads="1"/>
              </p:cNvSpPr>
              <p:nvPr/>
            </p:nvSpPr>
            <p:spPr bwMode="auto">
              <a:xfrm>
                <a:off x="4263" y="1127"/>
                <a:ext cx="343" cy="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1" i="0" u="none" strike="noStrike" cap="none" normalizeH="0" baseline="0" smtClean="0">
                    <a:ln>
                      <a:noFill/>
                    </a:ln>
                    <a:solidFill>
                      <a:srgbClr val="006100"/>
                    </a:solidFill>
                    <a:effectLst/>
                    <a:latin typeface="Arial" pitchFamily="34" charset="0"/>
                    <a:cs typeface="Arial" pitchFamily="34" charset="0"/>
                  </a:rPr>
                  <a:t>-88,1%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63" name="Rectangle 36"/>
              <p:cNvSpPr>
                <a:spLocks noChangeArrowheads="1"/>
              </p:cNvSpPr>
              <p:nvPr/>
            </p:nvSpPr>
            <p:spPr bwMode="auto">
              <a:xfrm>
                <a:off x="860" y="1257"/>
                <a:ext cx="350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Výdaje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64" name="Rectangle 37"/>
              <p:cNvSpPr>
                <a:spLocks noChangeArrowheads="1"/>
              </p:cNvSpPr>
              <p:nvPr/>
            </p:nvSpPr>
            <p:spPr bwMode="auto">
              <a:xfrm>
                <a:off x="2506" y="1257"/>
                <a:ext cx="268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3 246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65" name="Rectangle 38"/>
              <p:cNvSpPr>
                <a:spLocks noChangeArrowheads="1"/>
              </p:cNvSpPr>
              <p:nvPr/>
            </p:nvSpPr>
            <p:spPr bwMode="auto">
              <a:xfrm>
                <a:off x="3131" y="1257"/>
                <a:ext cx="268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2 504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66" name="Rectangle 39"/>
              <p:cNvSpPr>
                <a:spLocks noChangeArrowheads="1"/>
              </p:cNvSpPr>
              <p:nvPr/>
            </p:nvSpPr>
            <p:spPr bwMode="auto">
              <a:xfrm>
                <a:off x="3426" y="1257"/>
                <a:ext cx="563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-            742    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67" name="Rectangle 40"/>
              <p:cNvSpPr>
                <a:spLocks noChangeArrowheads="1"/>
              </p:cNvSpPr>
              <p:nvPr/>
            </p:nvSpPr>
            <p:spPr bwMode="auto">
              <a:xfrm>
                <a:off x="4242" y="1264"/>
                <a:ext cx="357" cy="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1" i="1" u="none" strike="noStrike" cap="none" normalizeH="0" baseline="0" smtClean="0">
                    <a:ln>
                      <a:noFill/>
                    </a:ln>
                    <a:solidFill>
                      <a:srgbClr val="006100"/>
                    </a:solidFill>
                    <a:effectLst/>
                    <a:latin typeface="Arial" pitchFamily="34" charset="0"/>
                    <a:cs typeface="Arial" pitchFamily="34" charset="0"/>
                  </a:rPr>
                  <a:t>-22,9%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68" name="Rectangle 41"/>
              <p:cNvSpPr>
                <a:spLocks noChangeArrowheads="1"/>
              </p:cNvSpPr>
              <p:nvPr/>
            </p:nvSpPr>
            <p:spPr bwMode="auto">
              <a:xfrm>
                <a:off x="860" y="1394"/>
                <a:ext cx="322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Příjmy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69" name="Rectangle 42"/>
              <p:cNvSpPr>
                <a:spLocks noChangeArrowheads="1"/>
              </p:cNvSpPr>
              <p:nvPr/>
            </p:nvSpPr>
            <p:spPr bwMode="auto">
              <a:xfrm>
                <a:off x="2506" y="1394"/>
                <a:ext cx="268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2 818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70" name="Rectangle 43"/>
              <p:cNvSpPr>
                <a:spLocks noChangeArrowheads="1"/>
              </p:cNvSpPr>
              <p:nvPr/>
            </p:nvSpPr>
            <p:spPr bwMode="auto">
              <a:xfrm>
                <a:off x="3131" y="1394"/>
                <a:ext cx="268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2 453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71" name="Rectangle 44"/>
              <p:cNvSpPr>
                <a:spLocks noChangeArrowheads="1"/>
              </p:cNvSpPr>
              <p:nvPr/>
            </p:nvSpPr>
            <p:spPr bwMode="auto">
              <a:xfrm>
                <a:off x="3426" y="1394"/>
                <a:ext cx="563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-            365    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72" name="Rectangle 45"/>
              <p:cNvSpPr>
                <a:spLocks noChangeArrowheads="1"/>
              </p:cNvSpPr>
              <p:nvPr/>
            </p:nvSpPr>
            <p:spPr bwMode="auto">
              <a:xfrm>
                <a:off x="4242" y="1401"/>
                <a:ext cx="357" cy="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1" i="1" u="none" strike="noStrike" cap="none" normalizeH="0" baseline="0" smtClean="0">
                    <a:ln>
                      <a:noFill/>
                    </a:ln>
                    <a:solidFill>
                      <a:srgbClr val="9C0006"/>
                    </a:solidFill>
                    <a:effectLst/>
                    <a:latin typeface="Arial" pitchFamily="34" charset="0"/>
                    <a:cs typeface="Arial" pitchFamily="34" charset="0"/>
                  </a:rPr>
                  <a:t>-13,0%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73" name="Rectangle 46"/>
              <p:cNvSpPr>
                <a:spLocks noChangeArrowheads="1"/>
              </p:cNvSpPr>
              <p:nvPr/>
            </p:nvSpPr>
            <p:spPr bwMode="auto">
              <a:xfrm>
                <a:off x="860" y="1531"/>
                <a:ext cx="624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Lesy - bilance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74" name="Rectangle 47"/>
              <p:cNvSpPr>
                <a:spLocks noChangeArrowheads="1"/>
              </p:cNvSpPr>
              <p:nvPr/>
            </p:nvSpPr>
            <p:spPr bwMode="auto">
              <a:xfrm>
                <a:off x="2589" y="1531"/>
                <a:ext cx="199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250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75" name="Rectangle 48"/>
              <p:cNvSpPr>
                <a:spLocks noChangeArrowheads="1"/>
              </p:cNvSpPr>
              <p:nvPr/>
            </p:nvSpPr>
            <p:spPr bwMode="auto">
              <a:xfrm>
                <a:off x="3213" y="1531"/>
                <a:ext cx="199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184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76" name="Rectangle 49"/>
              <p:cNvSpPr>
                <a:spLocks noChangeArrowheads="1"/>
              </p:cNvSpPr>
              <p:nvPr/>
            </p:nvSpPr>
            <p:spPr bwMode="auto">
              <a:xfrm>
                <a:off x="3426" y="1531"/>
                <a:ext cx="576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-               66    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77" name="Rectangle 50"/>
              <p:cNvSpPr>
                <a:spLocks noChangeArrowheads="1"/>
              </p:cNvSpPr>
              <p:nvPr/>
            </p:nvSpPr>
            <p:spPr bwMode="auto">
              <a:xfrm>
                <a:off x="4263" y="1538"/>
                <a:ext cx="343" cy="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1" i="0" u="none" strike="noStrike" cap="none" normalizeH="0" baseline="0" smtClean="0">
                    <a:ln>
                      <a:noFill/>
                    </a:ln>
                    <a:solidFill>
                      <a:srgbClr val="006100"/>
                    </a:solidFill>
                    <a:effectLst/>
                    <a:latin typeface="Arial" pitchFamily="34" charset="0"/>
                    <a:cs typeface="Arial" pitchFamily="34" charset="0"/>
                  </a:rPr>
                  <a:t>-26,4%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78" name="Rectangle 51"/>
              <p:cNvSpPr>
                <a:spLocks noChangeArrowheads="1"/>
              </p:cNvSpPr>
              <p:nvPr/>
            </p:nvSpPr>
            <p:spPr bwMode="auto">
              <a:xfrm>
                <a:off x="860" y="1668"/>
                <a:ext cx="350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Výdaje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79" name="Rectangle 52"/>
              <p:cNvSpPr>
                <a:spLocks noChangeArrowheads="1"/>
              </p:cNvSpPr>
              <p:nvPr/>
            </p:nvSpPr>
            <p:spPr bwMode="auto">
              <a:xfrm>
                <a:off x="2623" y="1668"/>
                <a:ext cx="151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15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80" name="Rectangle 53"/>
              <p:cNvSpPr>
                <a:spLocks noChangeArrowheads="1"/>
              </p:cNvSpPr>
              <p:nvPr/>
            </p:nvSpPr>
            <p:spPr bwMode="auto">
              <a:xfrm>
                <a:off x="3247" y="1668"/>
                <a:ext cx="151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16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81" name="Rectangle 54"/>
              <p:cNvSpPr>
                <a:spLocks noChangeArrowheads="1"/>
              </p:cNvSpPr>
              <p:nvPr/>
            </p:nvSpPr>
            <p:spPr bwMode="auto">
              <a:xfrm>
                <a:off x="3426" y="1668"/>
                <a:ext cx="576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               1    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82" name="Rectangle 55"/>
              <p:cNvSpPr>
                <a:spLocks noChangeArrowheads="1"/>
              </p:cNvSpPr>
              <p:nvPr/>
            </p:nvSpPr>
            <p:spPr bwMode="auto">
              <a:xfrm>
                <a:off x="4318" y="1675"/>
                <a:ext cx="268" cy="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1" i="1" u="none" strike="noStrike" cap="none" normalizeH="0" baseline="0" smtClean="0">
                    <a:ln>
                      <a:noFill/>
                    </a:ln>
                    <a:solidFill>
                      <a:srgbClr val="9C0006"/>
                    </a:solidFill>
                    <a:effectLst/>
                    <a:latin typeface="Arial" pitchFamily="34" charset="0"/>
                    <a:cs typeface="Arial" pitchFamily="34" charset="0"/>
                  </a:rPr>
                  <a:t>5,3%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83" name="Rectangle 56"/>
              <p:cNvSpPr>
                <a:spLocks noChangeArrowheads="1"/>
              </p:cNvSpPr>
              <p:nvPr/>
            </p:nvSpPr>
            <p:spPr bwMode="auto">
              <a:xfrm>
                <a:off x="860" y="1805"/>
                <a:ext cx="322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Příjmy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84" name="Rectangle 57"/>
              <p:cNvSpPr>
                <a:spLocks noChangeArrowheads="1"/>
              </p:cNvSpPr>
              <p:nvPr/>
            </p:nvSpPr>
            <p:spPr bwMode="auto">
              <a:xfrm>
                <a:off x="2575" y="1805"/>
                <a:ext cx="199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265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85" name="Rectangle 58"/>
              <p:cNvSpPr>
                <a:spLocks noChangeArrowheads="1"/>
              </p:cNvSpPr>
              <p:nvPr/>
            </p:nvSpPr>
            <p:spPr bwMode="auto">
              <a:xfrm>
                <a:off x="3199" y="1805"/>
                <a:ext cx="199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200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86" name="Rectangle 59"/>
              <p:cNvSpPr>
                <a:spLocks noChangeArrowheads="1"/>
              </p:cNvSpPr>
              <p:nvPr/>
            </p:nvSpPr>
            <p:spPr bwMode="auto">
              <a:xfrm>
                <a:off x="3426" y="1805"/>
                <a:ext cx="576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-               65    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87" name="Rectangle 60"/>
              <p:cNvSpPr>
                <a:spLocks noChangeArrowheads="1"/>
              </p:cNvSpPr>
              <p:nvPr/>
            </p:nvSpPr>
            <p:spPr bwMode="auto">
              <a:xfrm>
                <a:off x="4242" y="1812"/>
                <a:ext cx="357" cy="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1" i="1" u="none" strike="noStrike" cap="none" normalizeH="0" baseline="0" smtClean="0">
                    <a:ln>
                      <a:noFill/>
                    </a:ln>
                    <a:solidFill>
                      <a:srgbClr val="9C0006"/>
                    </a:solidFill>
                    <a:effectLst/>
                    <a:latin typeface="Arial" pitchFamily="34" charset="0"/>
                    <a:cs typeface="Arial" pitchFamily="34" charset="0"/>
                  </a:rPr>
                  <a:t>-24,6%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88" name="Rectangle 61"/>
              <p:cNvSpPr>
                <a:spLocks noChangeArrowheads="1"/>
              </p:cNvSpPr>
              <p:nvPr/>
            </p:nvSpPr>
            <p:spPr bwMode="auto">
              <a:xfrm>
                <a:off x="860" y="1942"/>
                <a:ext cx="769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Odpady - bilance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89" name="Rectangle 62"/>
              <p:cNvSpPr>
                <a:spLocks noChangeArrowheads="1"/>
              </p:cNvSpPr>
              <p:nvPr/>
            </p:nvSpPr>
            <p:spPr bwMode="auto">
              <a:xfrm>
                <a:off x="2490" y="1935"/>
                <a:ext cx="271" cy="3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-1 209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alt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90" name="Rectangle 63"/>
              <p:cNvSpPr>
                <a:spLocks noChangeArrowheads="1"/>
              </p:cNvSpPr>
              <p:nvPr/>
            </p:nvSpPr>
            <p:spPr bwMode="auto">
              <a:xfrm>
                <a:off x="3058" y="1949"/>
                <a:ext cx="37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- 1319</a:t>
                </a:r>
                <a:endParaRPr kumimoji="0" lang="cs-CZ" alt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91" name="Rectangle 64"/>
              <p:cNvSpPr>
                <a:spLocks noChangeArrowheads="1"/>
              </p:cNvSpPr>
              <p:nvPr/>
            </p:nvSpPr>
            <p:spPr bwMode="auto">
              <a:xfrm>
                <a:off x="3426" y="1942"/>
                <a:ext cx="524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           110</a:t>
                </a:r>
                <a:endParaRPr kumimoji="0" lang="cs-CZ" alt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92" name="Rectangle 65"/>
              <p:cNvSpPr>
                <a:spLocks noChangeArrowheads="1"/>
              </p:cNvSpPr>
              <p:nvPr/>
            </p:nvSpPr>
            <p:spPr bwMode="auto">
              <a:xfrm>
                <a:off x="4311" y="1949"/>
                <a:ext cx="231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1" i="0" u="none" strike="noStrike" cap="none" normalizeH="0" baseline="0" dirty="0" smtClean="0">
                    <a:ln>
                      <a:noFill/>
                    </a:ln>
                    <a:solidFill>
                      <a:srgbClr val="006100"/>
                    </a:solidFill>
                    <a:effectLst/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cs-CZ" altLang="cs-CZ" sz="1100" b="1" dirty="0" smtClean="0">
                    <a:solidFill>
                      <a:srgbClr val="006100"/>
                    </a:solidFill>
                  </a:rPr>
                  <a:t>9,1%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1" i="0" u="none" strike="noStrike" cap="none" normalizeH="0" baseline="0" dirty="0" smtClean="0">
                    <a:ln>
                      <a:noFill/>
                    </a:ln>
                    <a:solidFill>
                      <a:srgbClr val="006100"/>
                    </a:solidFill>
                    <a:effectLst/>
                    <a:latin typeface="Arial" pitchFamily="34" charset="0"/>
                    <a:cs typeface="Arial" pitchFamily="34" charset="0"/>
                  </a:rPr>
                  <a:t>%</a:t>
                </a:r>
                <a:endParaRPr kumimoji="0" lang="cs-CZ" alt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93" name="Rectangle 66"/>
              <p:cNvSpPr>
                <a:spLocks noChangeArrowheads="1"/>
              </p:cNvSpPr>
              <p:nvPr/>
            </p:nvSpPr>
            <p:spPr bwMode="auto">
              <a:xfrm>
                <a:off x="860" y="2079"/>
                <a:ext cx="350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Výdaje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94" name="Rectangle 67"/>
              <p:cNvSpPr>
                <a:spLocks noChangeArrowheads="1"/>
              </p:cNvSpPr>
              <p:nvPr/>
            </p:nvSpPr>
            <p:spPr bwMode="auto">
              <a:xfrm>
                <a:off x="2506" y="2079"/>
                <a:ext cx="238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3 871</a:t>
                </a:r>
                <a:endParaRPr kumimoji="0" lang="cs-CZ" alt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95" name="Rectangle 68"/>
              <p:cNvSpPr>
                <a:spLocks noChangeArrowheads="1"/>
              </p:cNvSpPr>
              <p:nvPr/>
            </p:nvSpPr>
            <p:spPr bwMode="auto">
              <a:xfrm>
                <a:off x="3131" y="2079"/>
                <a:ext cx="238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3 979</a:t>
                </a:r>
                <a:endParaRPr kumimoji="0" lang="cs-CZ" alt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96" name="Rectangle 69"/>
              <p:cNvSpPr>
                <a:spLocks noChangeArrowheads="1"/>
              </p:cNvSpPr>
              <p:nvPr/>
            </p:nvSpPr>
            <p:spPr bwMode="auto">
              <a:xfrm>
                <a:off x="3426" y="2079"/>
                <a:ext cx="621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            108   </a:t>
                </a:r>
                <a:endParaRPr kumimoji="0" lang="cs-CZ" alt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97" name="Rectangle 70"/>
              <p:cNvSpPr>
                <a:spLocks noChangeArrowheads="1"/>
              </p:cNvSpPr>
              <p:nvPr/>
            </p:nvSpPr>
            <p:spPr bwMode="auto">
              <a:xfrm>
                <a:off x="4318" y="2086"/>
                <a:ext cx="202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1" i="1" u="none" strike="noStrike" cap="none" normalizeH="0" baseline="0" dirty="0" smtClean="0">
                    <a:ln>
                      <a:noFill/>
                    </a:ln>
                    <a:solidFill>
                      <a:srgbClr val="9C0006"/>
                    </a:solidFill>
                    <a:effectLst/>
                    <a:latin typeface="Arial" pitchFamily="34" charset="0"/>
                    <a:cs typeface="Arial" pitchFamily="34" charset="0"/>
                  </a:rPr>
                  <a:t>2,8%</a:t>
                </a:r>
                <a:endParaRPr kumimoji="0" lang="cs-CZ" alt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98" name="Rectangle 71"/>
              <p:cNvSpPr>
                <a:spLocks noChangeArrowheads="1"/>
              </p:cNvSpPr>
              <p:nvPr/>
            </p:nvSpPr>
            <p:spPr bwMode="auto">
              <a:xfrm>
                <a:off x="860" y="2216"/>
                <a:ext cx="322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Příjmy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499" name="Rectangle 72"/>
              <p:cNvSpPr>
                <a:spLocks noChangeArrowheads="1"/>
              </p:cNvSpPr>
              <p:nvPr/>
            </p:nvSpPr>
            <p:spPr bwMode="auto">
              <a:xfrm>
                <a:off x="2506" y="2216"/>
                <a:ext cx="268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2 662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00" name="Rectangle 73"/>
              <p:cNvSpPr>
                <a:spLocks noChangeArrowheads="1"/>
              </p:cNvSpPr>
              <p:nvPr/>
            </p:nvSpPr>
            <p:spPr bwMode="auto">
              <a:xfrm>
                <a:off x="3131" y="2216"/>
                <a:ext cx="268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2 660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01" name="Rectangle 74"/>
              <p:cNvSpPr>
                <a:spLocks noChangeArrowheads="1"/>
              </p:cNvSpPr>
              <p:nvPr/>
            </p:nvSpPr>
            <p:spPr bwMode="auto">
              <a:xfrm>
                <a:off x="3426" y="2216"/>
                <a:ext cx="570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-                 2    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02" name="Rectangle 75"/>
              <p:cNvSpPr>
                <a:spLocks noChangeArrowheads="1"/>
              </p:cNvSpPr>
              <p:nvPr/>
            </p:nvSpPr>
            <p:spPr bwMode="auto">
              <a:xfrm>
                <a:off x="4290" y="2223"/>
                <a:ext cx="302" cy="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1" i="1" u="none" strike="noStrike" cap="none" normalizeH="0" baseline="0" smtClean="0">
                    <a:ln>
                      <a:noFill/>
                    </a:ln>
                    <a:solidFill>
                      <a:srgbClr val="9C0006"/>
                    </a:solidFill>
                    <a:effectLst/>
                    <a:latin typeface="Arial" pitchFamily="34" charset="0"/>
                    <a:cs typeface="Arial" pitchFamily="34" charset="0"/>
                  </a:rPr>
                  <a:t>-0,1%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03" name="Rectangle 76"/>
              <p:cNvSpPr>
                <a:spLocks noChangeArrowheads="1"/>
              </p:cNvSpPr>
              <p:nvPr/>
            </p:nvSpPr>
            <p:spPr bwMode="auto">
              <a:xfrm>
                <a:off x="860" y="2353"/>
                <a:ext cx="720" cy="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IMŽP - celkem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04" name="Rectangle 77"/>
              <p:cNvSpPr>
                <a:spLocks noChangeArrowheads="1"/>
              </p:cNvSpPr>
              <p:nvPr/>
            </p:nvSpPr>
            <p:spPr bwMode="auto">
              <a:xfrm>
                <a:off x="2397" y="2345"/>
                <a:ext cx="3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cs-CZ" altLang="cs-CZ" sz="1400" b="1" dirty="0" smtClean="0">
                    <a:solidFill>
                      <a:srgbClr val="000000"/>
                    </a:solidFill>
                    <a:latin typeface="Calibri" pitchFamily="34" charset="0"/>
                  </a:rPr>
                  <a:t>- 1 388</a:t>
                </a:r>
                <a:endParaRPr kumimoji="0" lang="cs-CZ" alt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05" name="Rectangle 78"/>
              <p:cNvSpPr>
                <a:spLocks noChangeArrowheads="1"/>
              </p:cNvSpPr>
              <p:nvPr/>
            </p:nvSpPr>
            <p:spPr bwMode="auto">
              <a:xfrm>
                <a:off x="3110" y="2353"/>
                <a:ext cx="290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-1 186</a:t>
                </a:r>
                <a:endParaRPr kumimoji="0" lang="cs-CZ" alt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06" name="Rectangle 79"/>
              <p:cNvSpPr>
                <a:spLocks noChangeArrowheads="1"/>
              </p:cNvSpPr>
              <p:nvPr/>
            </p:nvSpPr>
            <p:spPr bwMode="auto">
              <a:xfrm>
                <a:off x="3426" y="2353"/>
                <a:ext cx="62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           201    </a:t>
                </a:r>
                <a:endParaRPr kumimoji="0" lang="cs-CZ" alt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07" name="Rectangle 80"/>
              <p:cNvSpPr>
                <a:spLocks noChangeArrowheads="1"/>
              </p:cNvSpPr>
              <p:nvPr/>
            </p:nvSpPr>
            <p:spPr bwMode="auto">
              <a:xfrm>
                <a:off x="4201" y="2353"/>
                <a:ext cx="35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cs-CZ" altLang="cs-CZ" sz="1400" b="1" dirty="0" smtClean="0">
                    <a:solidFill>
                      <a:srgbClr val="9C0006"/>
                    </a:solidFill>
                  </a:rPr>
                  <a:t>-14,5</a:t>
                </a:r>
                <a:r>
                  <a:rPr kumimoji="0" lang="cs-CZ" altLang="cs-CZ" sz="1400" b="1" i="0" u="none" strike="noStrike" cap="none" normalizeH="0" baseline="0" dirty="0" smtClean="0">
                    <a:ln>
                      <a:noFill/>
                    </a:ln>
                    <a:solidFill>
                      <a:srgbClr val="9C0006"/>
                    </a:solidFill>
                    <a:effectLst/>
                    <a:latin typeface="Arial" pitchFamily="34" charset="0"/>
                    <a:cs typeface="Arial" pitchFamily="34" charset="0"/>
                  </a:rPr>
                  <a:t>%</a:t>
                </a:r>
                <a:endParaRPr kumimoji="0" lang="cs-CZ" alt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08" name="Rectangle 81"/>
              <p:cNvSpPr>
                <a:spLocks noChangeArrowheads="1"/>
              </p:cNvSpPr>
              <p:nvPr/>
            </p:nvSpPr>
            <p:spPr bwMode="auto">
              <a:xfrm>
                <a:off x="860" y="2497"/>
                <a:ext cx="350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Výdaje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09" name="Rectangle 82"/>
              <p:cNvSpPr>
                <a:spLocks noChangeArrowheads="1"/>
              </p:cNvSpPr>
              <p:nvPr/>
            </p:nvSpPr>
            <p:spPr bwMode="auto">
              <a:xfrm>
                <a:off x="2506" y="2497"/>
                <a:ext cx="238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7</a:t>
                </a:r>
                <a:r>
                  <a:rPr kumimoji="0" lang="cs-CZ" altLang="cs-CZ" sz="1300" b="0" i="1" u="none" strike="noStrike" cap="none" normalizeH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132</a:t>
                </a:r>
                <a:endParaRPr kumimoji="0" lang="cs-CZ" alt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10" name="Rectangle 83"/>
              <p:cNvSpPr>
                <a:spLocks noChangeArrowheads="1"/>
              </p:cNvSpPr>
              <p:nvPr/>
            </p:nvSpPr>
            <p:spPr bwMode="auto">
              <a:xfrm>
                <a:off x="3131" y="2497"/>
                <a:ext cx="238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6 499</a:t>
                </a:r>
                <a:endParaRPr kumimoji="0" lang="cs-CZ" alt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11" name="Rectangle 84"/>
              <p:cNvSpPr>
                <a:spLocks noChangeArrowheads="1"/>
              </p:cNvSpPr>
              <p:nvPr/>
            </p:nvSpPr>
            <p:spPr bwMode="auto">
              <a:xfrm>
                <a:off x="3426" y="2497"/>
                <a:ext cx="581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-            633    </a:t>
                </a:r>
                <a:endParaRPr kumimoji="0" lang="cs-CZ" alt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12" name="Rectangle 85"/>
              <p:cNvSpPr>
                <a:spLocks noChangeArrowheads="1"/>
              </p:cNvSpPr>
              <p:nvPr/>
            </p:nvSpPr>
            <p:spPr bwMode="auto">
              <a:xfrm>
                <a:off x="4242" y="2504"/>
                <a:ext cx="231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1" i="1" u="none" strike="noStrike" cap="none" normalizeH="0" baseline="0" dirty="0" smtClean="0">
                    <a:ln>
                      <a:noFill/>
                    </a:ln>
                    <a:solidFill>
                      <a:srgbClr val="006100"/>
                    </a:solidFill>
                    <a:effectLst/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cs-CZ" altLang="cs-CZ" sz="1100" b="1" i="1" dirty="0" smtClean="0">
                    <a:solidFill>
                      <a:srgbClr val="006100"/>
                    </a:solidFill>
                  </a:rPr>
                  <a:t>8,9</a:t>
                </a:r>
                <a:r>
                  <a:rPr kumimoji="0" lang="cs-CZ" altLang="cs-CZ" sz="1100" b="1" i="1" u="none" strike="noStrike" cap="none" normalizeH="0" baseline="0" dirty="0" smtClean="0">
                    <a:ln>
                      <a:noFill/>
                    </a:ln>
                    <a:solidFill>
                      <a:srgbClr val="006100"/>
                    </a:solidFill>
                    <a:effectLst/>
                    <a:latin typeface="Arial" pitchFamily="34" charset="0"/>
                    <a:cs typeface="Arial" pitchFamily="34" charset="0"/>
                  </a:rPr>
                  <a:t>%</a:t>
                </a:r>
                <a:endParaRPr kumimoji="0" lang="cs-CZ" alt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13" name="Rectangle 86"/>
              <p:cNvSpPr>
                <a:spLocks noChangeArrowheads="1"/>
              </p:cNvSpPr>
              <p:nvPr/>
            </p:nvSpPr>
            <p:spPr bwMode="auto">
              <a:xfrm>
                <a:off x="860" y="2634"/>
                <a:ext cx="322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Příjmy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14" name="Rectangle 87"/>
              <p:cNvSpPr>
                <a:spLocks noChangeArrowheads="1"/>
              </p:cNvSpPr>
              <p:nvPr/>
            </p:nvSpPr>
            <p:spPr bwMode="auto">
              <a:xfrm>
                <a:off x="2506" y="2634"/>
                <a:ext cx="268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5 745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15" name="Rectangle 88"/>
              <p:cNvSpPr>
                <a:spLocks noChangeArrowheads="1"/>
              </p:cNvSpPr>
              <p:nvPr/>
            </p:nvSpPr>
            <p:spPr bwMode="auto">
              <a:xfrm>
                <a:off x="3131" y="2634"/>
                <a:ext cx="268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5 313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16" name="Rectangle 89"/>
              <p:cNvSpPr>
                <a:spLocks noChangeArrowheads="1"/>
              </p:cNvSpPr>
              <p:nvPr/>
            </p:nvSpPr>
            <p:spPr bwMode="auto">
              <a:xfrm>
                <a:off x="3426" y="2627"/>
                <a:ext cx="563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-            432    </a:t>
                </a:r>
                <a:endParaRPr kumimoji="0" lang="cs-CZ" alt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17" name="Rectangle 90"/>
              <p:cNvSpPr>
                <a:spLocks noChangeArrowheads="1"/>
              </p:cNvSpPr>
              <p:nvPr/>
            </p:nvSpPr>
            <p:spPr bwMode="auto">
              <a:xfrm>
                <a:off x="4290" y="2641"/>
                <a:ext cx="302" cy="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1" i="1" u="none" strike="noStrike" cap="none" normalizeH="0" baseline="0" smtClean="0">
                    <a:ln>
                      <a:noFill/>
                    </a:ln>
                    <a:solidFill>
                      <a:srgbClr val="9C0006"/>
                    </a:solidFill>
                    <a:effectLst/>
                    <a:latin typeface="Arial" pitchFamily="34" charset="0"/>
                    <a:cs typeface="Arial" pitchFamily="34" charset="0"/>
                  </a:rPr>
                  <a:t>-7,5%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18" name="Rectangle 91"/>
              <p:cNvSpPr>
                <a:spLocks noChangeArrowheads="1"/>
              </p:cNvSpPr>
              <p:nvPr/>
            </p:nvSpPr>
            <p:spPr bwMode="auto">
              <a:xfrm>
                <a:off x="1107" y="839"/>
                <a:ext cx="830" cy="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IMŽP -bez investic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19" name="Rectangle 92"/>
              <p:cNvSpPr>
                <a:spLocks noChangeArrowheads="1"/>
              </p:cNvSpPr>
              <p:nvPr/>
            </p:nvSpPr>
            <p:spPr bwMode="auto">
              <a:xfrm>
                <a:off x="3275" y="702"/>
                <a:ext cx="837" cy="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Rozpočet 2014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20" name="Rectangle 93"/>
              <p:cNvSpPr>
                <a:spLocks noChangeArrowheads="1"/>
              </p:cNvSpPr>
              <p:nvPr/>
            </p:nvSpPr>
            <p:spPr bwMode="auto">
              <a:xfrm>
                <a:off x="3844" y="852"/>
                <a:ext cx="343" cy="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Rozdíl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21" name="Line 94"/>
              <p:cNvSpPr>
                <a:spLocks noChangeShapeType="1"/>
              </p:cNvSpPr>
              <p:nvPr/>
            </p:nvSpPr>
            <p:spPr bwMode="auto">
              <a:xfrm flipV="1">
                <a:off x="839" y="68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22" name="Rectangle 95"/>
              <p:cNvSpPr>
                <a:spLocks noChangeArrowheads="1"/>
              </p:cNvSpPr>
              <p:nvPr/>
            </p:nvSpPr>
            <p:spPr bwMode="auto">
              <a:xfrm>
                <a:off x="839" y="681"/>
                <a:ext cx="7" cy="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23" name="Line 96"/>
              <p:cNvSpPr>
                <a:spLocks noChangeShapeType="1"/>
              </p:cNvSpPr>
              <p:nvPr/>
            </p:nvSpPr>
            <p:spPr bwMode="auto">
              <a:xfrm flipV="1">
                <a:off x="2136" y="68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24" name="Rectangle 97"/>
              <p:cNvSpPr>
                <a:spLocks noChangeArrowheads="1"/>
              </p:cNvSpPr>
              <p:nvPr/>
            </p:nvSpPr>
            <p:spPr bwMode="auto">
              <a:xfrm>
                <a:off x="2136" y="681"/>
                <a:ext cx="7" cy="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25" name="Line 98"/>
              <p:cNvSpPr>
                <a:spLocks noChangeShapeType="1"/>
              </p:cNvSpPr>
              <p:nvPr/>
            </p:nvSpPr>
            <p:spPr bwMode="auto">
              <a:xfrm flipV="1">
                <a:off x="2781" y="68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26" name="Rectangle 99"/>
              <p:cNvSpPr>
                <a:spLocks noChangeArrowheads="1"/>
              </p:cNvSpPr>
              <p:nvPr/>
            </p:nvSpPr>
            <p:spPr bwMode="auto">
              <a:xfrm>
                <a:off x="2781" y="681"/>
                <a:ext cx="7" cy="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27" name="Rectangle 100"/>
              <p:cNvSpPr>
                <a:spLocks noChangeArrowheads="1"/>
              </p:cNvSpPr>
              <p:nvPr/>
            </p:nvSpPr>
            <p:spPr bwMode="auto">
              <a:xfrm>
                <a:off x="846" y="681"/>
                <a:ext cx="3705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28" name="Line 101"/>
              <p:cNvSpPr>
                <a:spLocks noChangeShapeType="1"/>
              </p:cNvSpPr>
              <p:nvPr/>
            </p:nvSpPr>
            <p:spPr bwMode="auto">
              <a:xfrm flipV="1">
                <a:off x="4544" y="68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29" name="Rectangle 102"/>
              <p:cNvSpPr>
                <a:spLocks noChangeArrowheads="1"/>
              </p:cNvSpPr>
              <p:nvPr/>
            </p:nvSpPr>
            <p:spPr bwMode="auto">
              <a:xfrm>
                <a:off x="4544" y="681"/>
                <a:ext cx="7" cy="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30" name="Line 103"/>
              <p:cNvSpPr>
                <a:spLocks noChangeShapeType="1"/>
              </p:cNvSpPr>
              <p:nvPr/>
            </p:nvSpPr>
            <p:spPr bwMode="auto">
              <a:xfrm>
                <a:off x="2136" y="695"/>
                <a:ext cx="0" cy="13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31" name="Rectangle 104"/>
              <p:cNvSpPr>
                <a:spLocks noChangeArrowheads="1"/>
              </p:cNvSpPr>
              <p:nvPr/>
            </p:nvSpPr>
            <p:spPr bwMode="auto">
              <a:xfrm>
                <a:off x="2136" y="695"/>
                <a:ext cx="7" cy="13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32" name="Line 105"/>
              <p:cNvSpPr>
                <a:spLocks noChangeShapeType="1"/>
              </p:cNvSpPr>
              <p:nvPr/>
            </p:nvSpPr>
            <p:spPr bwMode="auto">
              <a:xfrm>
                <a:off x="2781" y="695"/>
                <a:ext cx="0" cy="13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33" name="Rectangle 106"/>
              <p:cNvSpPr>
                <a:spLocks noChangeArrowheads="1"/>
              </p:cNvSpPr>
              <p:nvPr/>
            </p:nvSpPr>
            <p:spPr bwMode="auto">
              <a:xfrm>
                <a:off x="2781" y="695"/>
                <a:ext cx="7" cy="13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34" name="Line 107"/>
              <p:cNvSpPr>
                <a:spLocks noChangeShapeType="1"/>
              </p:cNvSpPr>
              <p:nvPr/>
            </p:nvSpPr>
            <p:spPr bwMode="auto">
              <a:xfrm flipV="1">
                <a:off x="3405" y="68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35" name="Rectangle 108"/>
              <p:cNvSpPr>
                <a:spLocks noChangeArrowheads="1"/>
              </p:cNvSpPr>
              <p:nvPr/>
            </p:nvSpPr>
            <p:spPr bwMode="auto">
              <a:xfrm>
                <a:off x="3405" y="681"/>
                <a:ext cx="7" cy="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36" name="Line 109"/>
              <p:cNvSpPr>
                <a:spLocks noChangeShapeType="1"/>
              </p:cNvSpPr>
              <p:nvPr/>
            </p:nvSpPr>
            <p:spPr bwMode="auto">
              <a:xfrm>
                <a:off x="2143" y="832"/>
                <a:ext cx="183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37" name="Rectangle 110"/>
              <p:cNvSpPr>
                <a:spLocks noChangeArrowheads="1"/>
              </p:cNvSpPr>
              <p:nvPr/>
            </p:nvSpPr>
            <p:spPr bwMode="auto">
              <a:xfrm>
                <a:off x="2143" y="832"/>
                <a:ext cx="1832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38" name="Line 111"/>
              <p:cNvSpPr>
                <a:spLocks noChangeShapeType="1"/>
              </p:cNvSpPr>
              <p:nvPr/>
            </p:nvSpPr>
            <p:spPr bwMode="auto">
              <a:xfrm>
                <a:off x="3975" y="832"/>
                <a:ext cx="56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39" name="Rectangle 112"/>
              <p:cNvSpPr>
                <a:spLocks noChangeArrowheads="1"/>
              </p:cNvSpPr>
              <p:nvPr/>
            </p:nvSpPr>
            <p:spPr bwMode="auto">
              <a:xfrm>
                <a:off x="3975" y="832"/>
                <a:ext cx="562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40" name="Line 113"/>
              <p:cNvSpPr>
                <a:spLocks noChangeShapeType="1"/>
              </p:cNvSpPr>
              <p:nvPr/>
            </p:nvSpPr>
            <p:spPr bwMode="auto">
              <a:xfrm>
                <a:off x="2143" y="969"/>
                <a:ext cx="183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41" name="Rectangle 114"/>
              <p:cNvSpPr>
                <a:spLocks noChangeArrowheads="1"/>
              </p:cNvSpPr>
              <p:nvPr/>
            </p:nvSpPr>
            <p:spPr bwMode="auto">
              <a:xfrm>
                <a:off x="2143" y="969"/>
                <a:ext cx="1832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42" name="Line 115"/>
              <p:cNvSpPr>
                <a:spLocks noChangeShapeType="1"/>
              </p:cNvSpPr>
              <p:nvPr/>
            </p:nvSpPr>
            <p:spPr bwMode="auto">
              <a:xfrm flipV="1">
                <a:off x="3975" y="68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43" name="Rectangle 116"/>
              <p:cNvSpPr>
                <a:spLocks noChangeArrowheads="1"/>
              </p:cNvSpPr>
              <p:nvPr/>
            </p:nvSpPr>
            <p:spPr bwMode="auto">
              <a:xfrm>
                <a:off x="3975" y="681"/>
                <a:ext cx="7" cy="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44" name="Line 117"/>
              <p:cNvSpPr>
                <a:spLocks noChangeShapeType="1"/>
              </p:cNvSpPr>
              <p:nvPr/>
            </p:nvSpPr>
            <p:spPr bwMode="auto">
              <a:xfrm>
                <a:off x="3982" y="969"/>
                <a:ext cx="55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45" name="Rectangle 118"/>
              <p:cNvSpPr>
                <a:spLocks noChangeArrowheads="1"/>
              </p:cNvSpPr>
              <p:nvPr/>
            </p:nvSpPr>
            <p:spPr bwMode="auto">
              <a:xfrm>
                <a:off x="3982" y="969"/>
                <a:ext cx="55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46" name="Line 119"/>
              <p:cNvSpPr>
                <a:spLocks noChangeShapeType="1"/>
              </p:cNvSpPr>
              <p:nvPr/>
            </p:nvSpPr>
            <p:spPr bwMode="auto">
              <a:xfrm>
                <a:off x="846" y="1106"/>
                <a:ext cx="312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47" name="Rectangle 120"/>
              <p:cNvSpPr>
                <a:spLocks noChangeArrowheads="1"/>
              </p:cNvSpPr>
              <p:nvPr/>
            </p:nvSpPr>
            <p:spPr bwMode="auto">
              <a:xfrm>
                <a:off x="846" y="1106"/>
                <a:ext cx="3129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48" name="Line 121"/>
              <p:cNvSpPr>
                <a:spLocks noChangeShapeType="1"/>
              </p:cNvSpPr>
              <p:nvPr/>
            </p:nvSpPr>
            <p:spPr bwMode="auto">
              <a:xfrm>
                <a:off x="3982" y="1106"/>
                <a:ext cx="55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49" name="Rectangle 122"/>
              <p:cNvSpPr>
                <a:spLocks noChangeArrowheads="1"/>
              </p:cNvSpPr>
              <p:nvPr/>
            </p:nvSpPr>
            <p:spPr bwMode="auto">
              <a:xfrm>
                <a:off x="3982" y="1106"/>
                <a:ext cx="55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50" name="Line 123"/>
              <p:cNvSpPr>
                <a:spLocks noChangeShapeType="1"/>
              </p:cNvSpPr>
              <p:nvPr/>
            </p:nvSpPr>
            <p:spPr bwMode="auto">
              <a:xfrm>
                <a:off x="846" y="1243"/>
                <a:ext cx="312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51" name="Rectangle 124"/>
              <p:cNvSpPr>
                <a:spLocks noChangeArrowheads="1"/>
              </p:cNvSpPr>
              <p:nvPr/>
            </p:nvSpPr>
            <p:spPr bwMode="auto">
              <a:xfrm>
                <a:off x="846" y="1243"/>
                <a:ext cx="3129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52" name="Line 125"/>
              <p:cNvSpPr>
                <a:spLocks noChangeShapeType="1"/>
              </p:cNvSpPr>
              <p:nvPr/>
            </p:nvSpPr>
            <p:spPr bwMode="auto">
              <a:xfrm>
                <a:off x="3982" y="1243"/>
                <a:ext cx="55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53" name="Rectangle 126"/>
              <p:cNvSpPr>
                <a:spLocks noChangeArrowheads="1"/>
              </p:cNvSpPr>
              <p:nvPr/>
            </p:nvSpPr>
            <p:spPr bwMode="auto">
              <a:xfrm>
                <a:off x="3982" y="1243"/>
                <a:ext cx="55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54" name="Line 127"/>
              <p:cNvSpPr>
                <a:spLocks noChangeShapeType="1"/>
              </p:cNvSpPr>
              <p:nvPr/>
            </p:nvSpPr>
            <p:spPr bwMode="auto">
              <a:xfrm>
                <a:off x="846" y="1380"/>
                <a:ext cx="312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55" name="Rectangle 128"/>
              <p:cNvSpPr>
                <a:spLocks noChangeArrowheads="1"/>
              </p:cNvSpPr>
              <p:nvPr/>
            </p:nvSpPr>
            <p:spPr bwMode="auto">
              <a:xfrm>
                <a:off x="846" y="1380"/>
                <a:ext cx="3129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56" name="Line 129"/>
              <p:cNvSpPr>
                <a:spLocks noChangeShapeType="1"/>
              </p:cNvSpPr>
              <p:nvPr/>
            </p:nvSpPr>
            <p:spPr bwMode="auto">
              <a:xfrm>
                <a:off x="3982" y="1380"/>
                <a:ext cx="55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57" name="Rectangle 130"/>
              <p:cNvSpPr>
                <a:spLocks noChangeArrowheads="1"/>
              </p:cNvSpPr>
              <p:nvPr/>
            </p:nvSpPr>
            <p:spPr bwMode="auto">
              <a:xfrm>
                <a:off x="3982" y="1380"/>
                <a:ext cx="55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58" name="Line 131"/>
              <p:cNvSpPr>
                <a:spLocks noChangeShapeType="1"/>
              </p:cNvSpPr>
              <p:nvPr/>
            </p:nvSpPr>
            <p:spPr bwMode="auto">
              <a:xfrm>
                <a:off x="846" y="1517"/>
                <a:ext cx="312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59" name="Rectangle 132"/>
              <p:cNvSpPr>
                <a:spLocks noChangeArrowheads="1"/>
              </p:cNvSpPr>
              <p:nvPr/>
            </p:nvSpPr>
            <p:spPr bwMode="auto">
              <a:xfrm>
                <a:off x="846" y="1517"/>
                <a:ext cx="3129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60" name="Line 133"/>
              <p:cNvSpPr>
                <a:spLocks noChangeShapeType="1"/>
              </p:cNvSpPr>
              <p:nvPr/>
            </p:nvSpPr>
            <p:spPr bwMode="auto">
              <a:xfrm>
                <a:off x="3982" y="1517"/>
                <a:ext cx="55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61" name="Rectangle 134"/>
              <p:cNvSpPr>
                <a:spLocks noChangeArrowheads="1"/>
              </p:cNvSpPr>
              <p:nvPr/>
            </p:nvSpPr>
            <p:spPr bwMode="auto">
              <a:xfrm>
                <a:off x="3982" y="1517"/>
                <a:ext cx="55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62" name="Line 135"/>
              <p:cNvSpPr>
                <a:spLocks noChangeShapeType="1"/>
              </p:cNvSpPr>
              <p:nvPr/>
            </p:nvSpPr>
            <p:spPr bwMode="auto">
              <a:xfrm>
                <a:off x="846" y="1654"/>
                <a:ext cx="312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63" name="Rectangle 136"/>
              <p:cNvSpPr>
                <a:spLocks noChangeArrowheads="1"/>
              </p:cNvSpPr>
              <p:nvPr/>
            </p:nvSpPr>
            <p:spPr bwMode="auto">
              <a:xfrm>
                <a:off x="846" y="1654"/>
                <a:ext cx="3129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64" name="Line 137"/>
              <p:cNvSpPr>
                <a:spLocks noChangeShapeType="1"/>
              </p:cNvSpPr>
              <p:nvPr/>
            </p:nvSpPr>
            <p:spPr bwMode="auto">
              <a:xfrm>
                <a:off x="3982" y="1654"/>
                <a:ext cx="55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65" name="Rectangle 138"/>
              <p:cNvSpPr>
                <a:spLocks noChangeArrowheads="1"/>
              </p:cNvSpPr>
              <p:nvPr/>
            </p:nvSpPr>
            <p:spPr bwMode="auto">
              <a:xfrm>
                <a:off x="3982" y="1654"/>
                <a:ext cx="55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66" name="Line 139"/>
              <p:cNvSpPr>
                <a:spLocks noChangeShapeType="1"/>
              </p:cNvSpPr>
              <p:nvPr/>
            </p:nvSpPr>
            <p:spPr bwMode="auto">
              <a:xfrm>
                <a:off x="846" y="1791"/>
                <a:ext cx="312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67" name="Rectangle 140"/>
              <p:cNvSpPr>
                <a:spLocks noChangeArrowheads="1"/>
              </p:cNvSpPr>
              <p:nvPr/>
            </p:nvSpPr>
            <p:spPr bwMode="auto">
              <a:xfrm>
                <a:off x="846" y="1791"/>
                <a:ext cx="3129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68" name="Line 141"/>
              <p:cNvSpPr>
                <a:spLocks noChangeShapeType="1"/>
              </p:cNvSpPr>
              <p:nvPr/>
            </p:nvSpPr>
            <p:spPr bwMode="auto">
              <a:xfrm>
                <a:off x="3982" y="1791"/>
                <a:ext cx="55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69" name="Rectangle 142"/>
              <p:cNvSpPr>
                <a:spLocks noChangeArrowheads="1"/>
              </p:cNvSpPr>
              <p:nvPr/>
            </p:nvSpPr>
            <p:spPr bwMode="auto">
              <a:xfrm>
                <a:off x="3982" y="1791"/>
                <a:ext cx="55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70" name="Line 143"/>
              <p:cNvSpPr>
                <a:spLocks noChangeShapeType="1"/>
              </p:cNvSpPr>
              <p:nvPr/>
            </p:nvSpPr>
            <p:spPr bwMode="auto">
              <a:xfrm>
                <a:off x="846" y="1928"/>
                <a:ext cx="312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71" name="Rectangle 144"/>
              <p:cNvSpPr>
                <a:spLocks noChangeArrowheads="1"/>
              </p:cNvSpPr>
              <p:nvPr/>
            </p:nvSpPr>
            <p:spPr bwMode="auto">
              <a:xfrm>
                <a:off x="846" y="1928"/>
                <a:ext cx="3129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72" name="Line 145"/>
              <p:cNvSpPr>
                <a:spLocks noChangeShapeType="1"/>
              </p:cNvSpPr>
              <p:nvPr/>
            </p:nvSpPr>
            <p:spPr bwMode="auto">
              <a:xfrm>
                <a:off x="3982" y="1928"/>
                <a:ext cx="55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73" name="Rectangle 146"/>
              <p:cNvSpPr>
                <a:spLocks noChangeArrowheads="1"/>
              </p:cNvSpPr>
              <p:nvPr/>
            </p:nvSpPr>
            <p:spPr bwMode="auto">
              <a:xfrm>
                <a:off x="3982" y="1928"/>
                <a:ext cx="55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74" name="Line 147"/>
              <p:cNvSpPr>
                <a:spLocks noChangeShapeType="1"/>
              </p:cNvSpPr>
              <p:nvPr/>
            </p:nvSpPr>
            <p:spPr bwMode="auto">
              <a:xfrm>
                <a:off x="846" y="2065"/>
                <a:ext cx="312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75" name="Rectangle 148"/>
              <p:cNvSpPr>
                <a:spLocks noChangeArrowheads="1"/>
              </p:cNvSpPr>
              <p:nvPr/>
            </p:nvSpPr>
            <p:spPr bwMode="auto">
              <a:xfrm>
                <a:off x="846" y="2065"/>
                <a:ext cx="3129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76" name="Line 149"/>
              <p:cNvSpPr>
                <a:spLocks noChangeShapeType="1"/>
              </p:cNvSpPr>
              <p:nvPr/>
            </p:nvSpPr>
            <p:spPr bwMode="auto">
              <a:xfrm>
                <a:off x="3982" y="2065"/>
                <a:ext cx="55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77" name="Rectangle 150"/>
              <p:cNvSpPr>
                <a:spLocks noChangeArrowheads="1"/>
              </p:cNvSpPr>
              <p:nvPr/>
            </p:nvSpPr>
            <p:spPr bwMode="auto">
              <a:xfrm>
                <a:off x="3982" y="2065"/>
                <a:ext cx="55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78" name="Line 151"/>
              <p:cNvSpPr>
                <a:spLocks noChangeShapeType="1"/>
              </p:cNvSpPr>
              <p:nvPr/>
            </p:nvSpPr>
            <p:spPr bwMode="auto">
              <a:xfrm>
                <a:off x="846" y="2202"/>
                <a:ext cx="312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79" name="Rectangle 152"/>
              <p:cNvSpPr>
                <a:spLocks noChangeArrowheads="1"/>
              </p:cNvSpPr>
              <p:nvPr/>
            </p:nvSpPr>
            <p:spPr bwMode="auto">
              <a:xfrm>
                <a:off x="846" y="2202"/>
                <a:ext cx="3129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80" name="Line 153"/>
              <p:cNvSpPr>
                <a:spLocks noChangeShapeType="1"/>
              </p:cNvSpPr>
              <p:nvPr/>
            </p:nvSpPr>
            <p:spPr bwMode="auto">
              <a:xfrm>
                <a:off x="3982" y="2202"/>
                <a:ext cx="55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81" name="Rectangle 154"/>
              <p:cNvSpPr>
                <a:spLocks noChangeArrowheads="1"/>
              </p:cNvSpPr>
              <p:nvPr/>
            </p:nvSpPr>
            <p:spPr bwMode="auto">
              <a:xfrm>
                <a:off x="3982" y="2202"/>
                <a:ext cx="55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82" name="Line 155"/>
              <p:cNvSpPr>
                <a:spLocks noChangeShapeType="1"/>
              </p:cNvSpPr>
              <p:nvPr/>
            </p:nvSpPr>
            <p:spPr bwMode="auto">
              <a:xfrm>
                <a:off x="846" y="2339"/>
                <a:ext cx="312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83" name="Rectangle 156"/>
              <p:cNvSpPr>
                <a:spLocks noChangeArrowheads="1"/>
              </p:cNvSpPr>
              <p:nvPr/>
            </p:nvSpPr>
            <p:spPr bwMode="auto">
              <a:xfrm>
                <a:off x="846" y="2339"/>
                <a:ext cx="3129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84" name="Line 157"/>
              <p:cNvSpPr>
                <a:spLocks noChangeShapeType="1"/>
              </p:cNvSpPr>
              <p:nvPr/>
            </p:nvSpPr>
            <p:spPr bwMode="auto">
              <a:xfrm>
                <a:off x="3982" y="2339"/>
                <a:ext cx="55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85" name="Rectangle 158"/>
              <p:cNvSpPr>
                <a:spLocks noChangeArrowheads="1"/>
              </p:cNvSpPr>
              <p:nvPr/>
            </p:nvSpPr>
            <p:spPr bwMode="auto">
              <a:xfrm>
                <a:off x="3982" y="2339"/>
                <a:ext cx="55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86" name="Line 159"/>
              <p:cNvSpPr>
                <a:spLocks noChangeShapeType="1"/>
              </p:cNvSpPr>
              <p:nvPr/>
            </p:nvSpPr>
            <p:spPr bwMode="auto">
              <a:xfrm>
                <a:off x="846" y="2483"/>
                <a:ext cx="312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 dirty="0"/>
              </a:p>
            </p:txBody>
          </p:sp>
          <p:sp>
            <p:nvSpPr>
              <p:cNvPr id="18587" name="Rectangle 160"/>
              <p:cNvSpPr>
                <a:spLocks noChangeArrowheads="1"/>
              </p:cNvSpPr>
              <p:nvPr/>
            </p:nvSpPr>
            <p:spPr bwMode="auto">
              <a:xfrm>
                <a:off x="846" y="2483"/>
                <a:ext cx="3129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88" name="Line 161"/>
              <p:cNvSpPr>
                <a:spLocks noChangeShapeType="1"/>
              </p:cNvSpPr>
              <p:nvPr/>
            </p:nvSpPr>
            <p:spPr bwMode="auto">
              <a:xfrm>
                <a:off x="3989" y="2504"/>
                <a:ext cx="55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89" name="Rectangle 162"/>
              <p:cNvSpPr>
                <a:spLocks noChangeArrowheads="1"/>
              </p:cNvSpPr>
              <p:nvPr/>
            </p:nvSpPr>
            <p:spPr bwMode="auto">
              <a:xfrm>
                <a:off x="3982" y="2483"/>
                <a:ext cx="555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90" name="Line 163"/>
              <p:cNvSpPr>
                <a:spLocks noChangeShapeType="1"/>
              </p:cNvSpPr>
              <p:nvPr/>
            </p:nvSpPr>
            <p:spPr bwMode="auto">
              <a:xfrm>
                <a:off x="2136" y="832"/>
                <a:ext cx="0" cy="17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91" name="Rectangle 164"/>
              <p:cNvSpPr>
                <a:spLocks noChangeArrowheads="1"/>
              </p:cNvSpPr>
              <p:nvPr/>
            </p:nvSpPr>
            <p:spPr bwMode="auto">
              <a:xfrm>
                <a:off x="2136" y="832"/>
                <a:ext cx="7" cy="17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92" name="Line 165"/>
              <p:cNvSpPr>
                <a:spLocks noChangeShapeType="1"/>
              </p:cNvSpPr>
              <p:nvPr/>
            </p:nvSpPr>
            <p:spPr bwMode="auto">
              <a:xfrm>
                <a:off x="2781" y="839"/>
                <a:ext cx="0" cy="178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93" name="Rectangle 166"/>
              <p:cNvSpPr>
                <a:spLocks noChangeArrowheads="1"/>
              </p:cNvSpPr>
              <p:nvPr/>
            </p:nvSpPr>
            <p:spPr bwMode="auto">
              <a:xfrm>
                <a:off x="2781" y="839"/>
                <a:ext cx="7" cy="17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94" name="Line 167"/>
              <p:cNvSpPr>
                <a:spLocks noChangeShapeType="1"/>
              </p:cNvSpPr>
              <p:nvPr/>
            </p:nvSpPr>
            <p:spPr bwMode="auto">
              <a:xfrm>
                <a:off x="3405" y="839"/>
                <a:ext cx="0" cy="178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95" name="Rectangle 168"/>
              <p:cNvSpPr>
                <a:spLocks noChangeArrowheads="1"/>
              </p:cNvSpPr>
              <p:nvPr/>
            </p:nvSpPr>
            <p:spPr bwMode="auto">
              <a:xfrm>
                <a:off x="3405" y="839"/>
                <a:ext cx="7" cy="178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96" name="Line 169"/>
              <p:cNvSpPr>
                <a:spLocks noChangeShapeType="1"/>
              </p:cNvSpPr>
              <p:nvPr/>
            </p:nvSpPr>
            <p:spPr bwMode="auto">
              <a:xfrm>
                <a:off x="846" y="2620"/>
                <a:ext cx="369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97" name="Rectangle 170"/>
              <p:cNvSpPr>
                <a:spLocks noChangeArrowheads="1"/>
              </p:cNvSpPr>
              <p:nvPr/>
            </p:nvSpPr>
            <p:spPr bwMode="auto">
              <a:xfrm>
                <a:off x="846" y="2620"/>
                <a:ext cx="3691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98" name="Rectangle 171"/>
              <p:cNvSpPr>
                <a:spLocks noChangeArrowheads="1"/>
              </p:cNvSpPr>
              <p:nvPr/>
            </p:nvSpPr>
            <p:spPr bwMode="auto">
              <a:xfrm>
                <a:off x="832" y="681"/>
                <a:ext cx="14" cy="209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599" name="Line 172"/>
              <p:cNvSpPr>
                <a:spLocks noChangeShapeType="1"/>
              </p:cNvSpPr>
              <p:nvPr/>
            </p:nvSpPr>
            <p:spPr bwMode="auto">
              <a:xfrm>
                <a:off x="2136" y="2627"/>
                <a:ext cx="0" cy="1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00" name="Rectangle 173"/>
              <p:cNvSpPr>
                <a:spLocks noChangeArrowheads="1"/>
              </p:cNvSpPr>
              <p:nvPr/>
            </p:nvSpPr>
            <p:spPr bwMode="auto">
              <a:xfrm>
                <a:off x="2136" y="2627"/>
                <a:ext cx="7" cy="1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01" name="Line 174"/>
              <p:cNvSpPr>
                <a:spLocks noChangeShapeType="1"/>
              </p:cNvSpPr>
              <p:nvPr/>
            </p:nvSpPr>
            <p:spPr bwMode="auto">
              <a:xfrm>
                <a:off x="2781" y="2627"/>
                <a:ext cx="0" cy="1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02" name="Rectangle 175"/>
              <p:cNvSpPr>
                <a:spLocks noChangeArrowheads="1"/>
              </p:cNvSpPr>
              <p:nvPr/>
            </p:nvSpPr>
            <p:spPr bwMode="auto">
              <a:xfrm>
                <a:off x="2781" y="2627"/>
                <a:ext cx="7" cy="1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03" name="Line 176"/>
              <p:cNvSpPr>
                <a:spLocks noChangeShapeType="1"/>
              </p:cNvSpPr>
              <p:nvPr/>
            </p:nvSpPr>
            <p:spPr bwMode="auto">
              <a:xfrm>
                <a:off x="3405" y="2627"/>
                <a:ext cx="0" cy="1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04" name="Rectangle 177"/>
              <p:cNvSpPr>
                <a:spLocks noChangeArrowheads="1"/>
              </p:cNvSpPr>
              <p:nvPr/>
            </p:nvSpPr>
            <p:spPr bwMode="auto">
              <a:xfrm>
                <a:off x="3405" y="2627"/>
                <a:ext cx="7" cy="1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05" name="Line 178"/>
              <p:cNvSpPr>
                <a:spLocks noChangeShapeType="1"/>
              </p:cNvSpPr>
              <p:nvPr/>
            </p:nvSpPr>
            <p:spPr bwMode="auto">
              <a:xfrm>
                <a:off x="3975" y="969"/>
                <a:ext cx="0" cy="17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06" name="Rectangle 179"/>
              <p:cNvSpPr>
                <a:spLocks noChangeArrowheads="1"/>
              </p:cNvSpPr>
              <p:nvPr/>
            </p:nvSpPr>
            <p:spPr bwMode="auto">
              <a:xfrm>
                <a:off x="3975" y="969"/>
                <a:ext cx="7" cy="17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07" name="Rectangle 180"/>
              <p:cNvSpPr>
                <a:spLocks noChangeArrowheads="1"/>
              </p:cNvSpPr>
              <p:nvPr/>
            </p:nvSpPr>
            <p:spPr bwMode="auto">
              <a:xfrm>
                <a:off x="846" y="2757"/>
                <a:ext cx="3705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08" name="Rectangle 181"/>
              <p:cNvSpPr>
                <a:spLocks noChangeArrowheads="1"/>
              </p:cNvSpPr>
              <p:nvPr/>
            </p:nvSpPr>
            <p:spPr bwMode="auto">
              <a:xfrm>
                <a:off x="4537" y="695"/>
                <a:ext cx="14" cy="207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09" name="Line 182"/>
              <p:cNvSpPr>
                <a:spLocks noChangeShapeType="1"/>
              </p:cNvSpPr>
              <p:nvPr/>
            </p:nvSpPr>
            <p:spPr bwMode="auto">
              <a:xfrm>
                <a:off x="839" y="2771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10" name="Rectangle 183"/>
              <p:cNvSpPr>
                <a:spLocks noChangeArrowheads="1"/>
              </p:cNvSpPr>
              <p:nvPr/>
            </p:nvSpPr>
            <p:spPr bwMode="auto">
              <a:xfrm>
                <a:off x="839" y="2771"/>
                <a:ext cx="7" cy="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11" name="Line 184"/>
              <p:cNvSpPr>
                <a:spLocks noChangeShapeType="1"/>
              </p:cNvSpPr>
              <p:nvPr/>
            </p:nvSpPr>
            <p:spPr bwMode="auto">
              <a:xfrm>
                <a:off x="2136" y="2771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12" name="Rectangle 185"/>
              <p:cNvSpPr>
                <a:spLocks noChangeArrowheads="1"/>
              </p:cNvSpPr>
              <p:nvPr/>
            </p:nvSpPr>
            <p:spPr bwMode="auto">
              <a:xfrm>
                <a:off x="2136" y="2771"/>
                <a:ext cx="7" cy="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13" name="Line 186"/>
              <p:cNvSpPr>
                <a:spLocks noChangeShapeType="1"/>
              </p:cNvSpPr>
              <p:nvPr/>
            </p:nvSpPr>
            <p:spPr bwMode="auto">
              <a:xfrm>
                <a:off x="2781" y="2771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14" name="Rectangle 187"/>
              <p:cNvSpPr>
                <a:spLocks noChangeArrowheads="1"/>
              </p:cNvSpPr>
              <p:nvPr/>
            </p:nvSpPr>
            <p:spPr bwMode="auto">
              <a:xfrm>
                <a:off x="2781" y="2771"/>
                <a:ext cx="7" cy="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15" name="Line 188"/>
              <p:cNvSpPr>
                <a:spLocks noChangeShapeType="1"/>
              </p:cNvSpPr>
              <p:nvPr/>
            </p:nvSpPr>
            <p:spPr bwMode="auto">
              <a:xfrm>
                <a:off x="3405" y="2771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16" name="Rectangle 189"/>
              <p:cNvSpPr>
                <a:spLocks noChangeArrowheads="1"/>
              </p:cNvSpPr>
              <p:nvPr/>
            </p:nvSpPr>
            <p:spPr bwMode="auto">
              <a:xfrm>
                <a:off x="3405" y="2771"/>
                <a:ext cx="7" cy="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17" name="Line 190"/>
              <p:cNvSpPr>
                <a:spLocks noChangeShapeType="1"/>
              </p:cNvSpPr>
              <p:nvPr/>
            </p:nvSpPr>
            <p:spPr bwMode="auto">
              <a:xfrm>
                <a:off x="3975" y="2771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18" name="Rectangle 191"/>
              <p:cNvSpPr>
                <a:spLocks noChangeArrowheads="1"/>
              </p:cNvSpPr>
              <p:nvPr/>
            </p:nvSpPr>
            <p:spPr bwMode="auto">
              <a:xfrm>
                <a:off x="3975" y="2771"/>
                <a:ext cx="7" cy="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19" name="Line 192"/>
              <p:cNvSpPr>
                <a:spLocks noChangeShapeType="1"/>
              </p:cNvSpPr>
              <p:nvPr/>
            </p:nvSpPr>
            <p:spPr bwMode="auto">
              <a:xfrm>
                <a:off x="4544" y="2771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20" name="Rectangle 193"/>
              <p:cNvSpPr>
                <a:spLocks noChangeArrowheads="1"/>
              </p:cNvSpPr>
              <p:nvPr/>
            </p:nvSpPr>
            <p:spPr bwMode="auto">
              <a:xfrm>
                <a:off x="4544" y="2771"/>
                <a:ext cx="7" cy="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21" name="Line 194"/>
              <p:cNvSpPr>
                <a:spLocks noChangeShapeType="1"/>
              </p:cNvSpPr>
              <p:nvPr/>
            </p:nvSpPr>
            <p:spPr bwMode="auto">
              <a:xfrm>
                <a:off x="4551" y="68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22" name="Rectangle 195"/>
              <p:cNvSpPr>
                <a:spLocks noChangeArrowheads="1"/>
              </p:cNvSpPr>
              <p:nvPr/>
            </p:nvSpPr>
            <p:spPr bwMode="auto">
              <a:xfrm>
                <a:off x="4551" y="688"/>
                <a:ext cx="7" cy="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23" name="Line 196"/>
              <p:cNvSpPr>
                <a:spLocks noChangeShapeType="1"/>
              </p:cNvSpPr>
              <p:nvPr/>
            </p:nvSpPr>
            <p:spPr bwMode="auto">
              <a:xfrm>
                <a:off x="4551" y="83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24" name="Rectangle 197"/>
              <p:cNvSpPr>
                <a:spLocks noChangeArrowheads="1"/>
              </p:cNvSpPr>
              <p:nvPr/>
            </p:nvSpPr>
            <p:spPr bwMode="auto">
              <a:xfrm>
                <a:off x="4551" y="832"/>
                <a:ext cx="7" cy="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25" name="Line 198"/>
              <p:cNvSpPr>
                <a:spLocks noChangeShapeType="1"/>
              </p:cNvSpPr>
              <p:nvPr/>
            </p:nvSpPr>
            <p:spPr bwMode="auto">
              <a:xfrm>
                <a:off x="4551" y="969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26" name="Rectangle 199"/>
              <p:cNvSpPr>
                <a:spLocks noChangeArrowheads="1"/>
              </p:cNvSpPr>
              <p:nvPr/>
            </p:nvSpPr>
            <p:spPr bwMode="auto">
              <a:xfrm>
                <a:off x="4551" y="969"/>
                <a:ext cx="7" cy="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27" name="Line 200"/>
              <p:cNvSpPr>
                <a:spLocks noChangeShapeType="1"/>
              </p:cNvSpPr>
              <p:nvPr/>
            </p:nvSpPr>
            <p:spPr bwMode="auto">
              <a:xfrm>
                <a:off x="4551" y="1106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28" name="Rectangle 201"/>
              <p:cNvSpPr>
                <a:spLocks noChangeArrowheads="1"/>
              </p:cNvSpPr>
              <p:nvPr/>
            </p:nvSpPr>
            <p:spPr bwMode="auto">
              <a:xfrm>
                <a:off x="4551" y="1106"/>
                <a:ext cx="7" cy="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29" name="Line 202"/>
              <p:cNvSpPr>
                <a:spLocks noChangeShapeType="1"/>
              </p:cNvSpPr>
              <p:nvPr/>
            </p:nvSpPr>
            <p:spPr bwMode="auto">
              <a:xfrm>
                <a:off x="4551" y="1243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30" name="Rectangle 203"/>
              <p:cNvSpPr>
                <a:spLocks noChangeArrowheads="1"/>
              </p:cNvSpPr>
              <p:nvPr/>
            </p:nvSpPr>
            <p:spPr bwMode="auto">
              <a:xfrm>
                <a:off x="4551" y="1243"/>
                <a:ext cx="7" cy="7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8631" name="Line 204"/>
              <p:cNvSpPr>
                <a:spLocks noChangeShapeType="1"/>
              </p:cNvSpPr>
              <p:nvPr/>
            </p:nvSpPr>
            <p:spPr bwMode="auto">
              <a:xfrm>
                <a:off x="4551" y="13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5" name="Rectangle 206"/>
            <p:cNvSpPr>
              <a:spLocks noChangeArrowheads="1"/>
            </p:cNvSpPr>
            <p:nvPr/>
          </p:nvSpPr>
          <p:spPr bwMode="auto">
            <a:xfrm>
              <a:off x="4551" y="1380"/>
              <a:ext cx="7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Line 207"/>
            <p:cNvSpPr>
              <a:spLocks noChangeShapeType="1"/>
            </p:cNvSpPr>
            <p:nvPr/>
          </p:nvSpPr>
          <p:spPr bwMode="auto">
            <a:xfrm>
              <a:off x="4551" y="151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" name="Rectangle 208"/>
            <p:cNvSpPr>
              <a:spLocks noChangeArrowheads="1"/>
            </p:cNvSpPr>
            <p:nvPr/>
          </p:nvSpPr>
          <p:spPr bwMode="auto">
            <a:xfrm>
              <a:off x="4551" y="1517"/>
              <a:ext cx="7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" name="Line 209"/>
            <p:cNvSpPr>
              <a:spLocks noChangeShapeType="1"/>
            </p:cNvSpPr>
            <p:nvPr/>
          </p:nvSpPr>
          <p:spPr bwMode="auto">
            <a:xfrm>
              <a:off x="4551" y="165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" name="Rectangle 210"/>
            <p:cNvSpPr>
              <a:spLocks noChangeArrowheads="1"/>
            </p:cNvSpPr>
            <p:nvPr/>
          </p:nvSpPr>
          <p:spPr bwMode="auto">
            <a:xfrm>
              <a:off x="4551" y="1654"/>
              <a:ext cx="7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" name="Line 211"/>
            <p:cNvSpPr>
              <a:spLocks noChangeShapeType="1"/>
            </p:cNvSpPr>
            <p:nvPr/>
          </p:nvSpPr>
          <p:spPr bwMode="auto">
            <a:xfrm>
              <a:off x="4551" y="179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" name="Rectangle 212"/>
            <p:cNvSpPr>
              <a:spLocks noChangeArrowheads="1"/>
            </p:cNvSpPr>
            <p:nvPr/>
          </p:nvSpPr>
          <p:spPr bwMode="auto">
            <a:xfrm>
              <a:off x="4551" y="1791"/>
              <a:ext cx="7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" name="Line 213"/>
            <p:cNvSpPr>
              <a:spLocks noChangeShapeType="1"/>
            </p:cNvSpPr>
            <p:nvPr/>
          </p:nvSpPr>
          <p:spPr bwMode="auto">
            <a:xfrm>
              <a:off x="4551" y="192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" name="Rectangle 214"/>
            <p:cNvSpPr>
              <a:spLocks noChangeArrowheads="1"/>
            </p:cNvSpPr>
            <p:nvPr/>
          </p:nvSpPr>
          <p:spPr bwMode="auto">
            <a:xfrm>
              <a:off x="4551" y="1928"/>
              <a:ext cx="7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" name="Line 215"/>
            <p:cNvSpPr>
              <a:spLocks noChangeShapeType="1"/>
            </p:cNvSpPr>
            <p:nvPr/>
          </p:nvSpPr>
          <p:spPr bwMode="auto">
            <a:xfrm>
              <a:off x="4551" y="2065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" name="Rectangle 216"/>
            <p:cNvSpPr>
              <a:spLocks noChangeArrowheads="1"/>
            </p:cNvSpPr>
            <p:nvPr/>
          </p:nvSpPr>
          <p:spPr bwMode="auto">
            <a:xfrm>
              <a:off x="4551" y="2065"/>
              <a:ext cx="7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" name="Line 217"/>
            <p:cNvSpPr>
              <a:spLocks noChangeShapeType="1"/>
            </p:cNvSpPr>
            <p:nvPr/>
          </p:nvSpPr>
          <p:spPr bwMode="auto">
            <a:xfrm>
              <a:off x="4551" y="220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" name="Rectangle 218"/>
            <p:cNvSpPr>
              <a:spLocks noChangeArrowheads="1"/>
            </p:cNvSpPr>
            <p:nvPr/>
          </p:nvSpPr>
          <p:spPr bwMode="auto">
            <a:xfrm>
              <a:off x="4551" y="2202"/>
              <a:ext cx="7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" name="Line 219"/>
            <p:cNvSpPr>
              <a:spLocks noChangeShapeType="1"/>
            </p:cNvSpPr>
            <p:nvPr/>
          </p:nvSpPr>
          <p:spPr bwMode="auto">
            <a:xfrm>
              <a:off x="4551" y="233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9" name="Rectangle 220"/>
            <p:cNvSpPr>
              <a:spLocks noChangeArrowheads="1"/>
            </p:cNvSpPr>
            <p:nvPr/>
          </p:nvSpPr>
          <p:spPr bwMode="auto">
            <a:xfrm>
              <a:off x="4551" y="2339"/>
              <a:ext cx="7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" name="Line 221"/>
            <p:cNvSpPr>
              <a:spLocks noChangeShapeType="1"/>
            </p:cNvSpPr>
            <p:nvPr/>
          </p:nvSpPr>
          <p:spPr bwMode="auto">
            <a:xfrm>
              <a:off x="4551" y="248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1" name="Rectangle 222"/>
            <p:cNvSpPr>
              <a:spLocks noChangeArrowheads="1"/>
            </p:cNvSpPr>
            <p:nvPr/>
          </p:nvSpPr>
          <p:spPr bwMode="auto">
            <a:xfrm>
              <a:off x="4551" y="2483"/>
              <a:ext cx="7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" name="Line 223"/>
            <p:cNvSpPr>
              <a:spLocks noChangeShapeType="1"/>
            </p:cNvSpPr>
            <p:nvPr/>
          </p:nvSpPr>
          <p:spPr bwMode="auto">
            <a:xfrm>
              <a:off x="4551" y="262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" name="Rectangle 224"/>
            <p:cNvSpPr>
              <a:spLocks noChangeArrowheads="1"/>
            </p:cNvSpPr>
            <p:nvPr/>
          </p:nvSpPr>
          <p:spPr bwMode="auto">
            <a:xfrm>
              <a:off x="4551" y="2620"/>
              <a:ext cx="7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" name="Line 225"/>
            <p:cNvSpPr>
              <a:spLocks noChangeShapeType="1"/>
            </p:cNvSpPr>
            <p:nvPr/>
          </p:nvSpPr>
          <p:spPr bwMode="auto">
            <a:xfrm>
              <a:off x="4551" y="27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" name="Rectangle 226"/>
            <p:cNvSpPr>
              <a:spLocks noChangeArrowheads="1"/>
            </p:cNvSpPr>
            <p:nvPr/>
          </p:nvSpPr>
          <p:spPr bwMode="auto">
            <a:xfrm>
              <a:off x="4551" y="2764"/>
              <a:ext cx="7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B57BB14-AC5C-4769-97B1-8B4A006E6E69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cs-CZ" altLang="en-US" sz="1400" smtClean="0"/>
          </a:p>
        </p:txBody>
      </p:sp>
      <p:sp>
        <p:nvSpPr>
          <p:cNvPr id="19459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>
                <a:solidFill>
                  <a:schemeClr val="tx2"/>
                </a:solidFill>
              </a:rPr>
              <a:t>Výdaje</a:t>
            </a:r>
            <a:r>
              <a:rPr lang="cs-CZ" altLang="en-US" sz="5400" b="1">
                <a:solidFill>
                  <a:schemeClr val="tx2"/>
                </a:solidFill>
              </a:rPr>
              <a:t> </a:t>
            </a:r>
            <a:r>
              <a:rPr lang="cs-CZ" altLang="en-US" sz="4000" b="1">
                <a:solidFill>
                  <a:schemeClr val="tx2"/>
                </a:solidFill>
              </a:rPr>
              <a:t>– CKV</a:t>
            </a:r>
            <a:endParaRPr lang="en-US" altLang="en-US" sz="4800">
              <a:solidFill>
                <a:schemeClr val="tx2"/>
              </a:solidFill>
            </a:endParaRPr>
          </a:p>
        </p:txBody>
      </p:sp>
      <p:sp>
        <p:nvSpPr>
          <p:cNvPr id="19461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62" name="TextovéPole 6"/>
          <p:cNvSpPr txBox="1">
            <a:spLocks noChangeArrowheads="1"/>
          </p:cNvSpPr>
          <p:nvPr/>
        </p:nvSpPr>
        <p:spPr bwMode="auto">
          <a:xfrm>
            <a:off x="6108700" y="949325"/>
            <a:ext cx="3059113" cy="569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400" b="1" u="sng" dirty="0"/>
              <a:t>Infocentrum</a:t>
            </a:r>
            <a:r>
              <a:rPr lang="cs-CZ" altLang="en-US" sz="1400" dirty="0"/>
              <a:t> nižší příjmy z prodejů propagačních materiálů – v r.2013 tvořily část příjmů prodeje knihy Stěny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400" b="1" u="sng" dirty="0"/>
              <a:t>Divadlo </a:t>
            </a:r>
            <a:r>
              <a:rPr lang="cs-CZ" altLang="en-US" sz="1400" dirty="0"/>
              <a:t>– do výdajů zahrnuto 50 </a:t>
            </a:r>
            <a:r>
              <a:rPr lang="cs-CZ" altLang="en-US" sz="1400" dirty="0" err="1"/>
              <a:t>tis.Kč</a:t>
            </a:r>
            <a:r>
              <a:rPr lang="cs-CZ" altLang="en-US" sz="1400" dirty="0"/>
              <a:t> na osvětlení</a:t>
            </a:r>
          </a:p>
          <a:p>
            <a:pPr eaLnBrk="1" hangingPunct="1">
              <a:spcBef>
                <a:spcPct val="0"/>
              </a:spcBef>
            </a:pPr>
            <a:endParaRPr lang="cs-CZ" altLang="en-US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400" b="1" u="sng" dirty="0"/>
              <a:t>Kino</a:t>
            </a:r>
            <a:r>
              <a:rPr lang="cs-CZ" altLang="en-US" sz="1400" dirty="0"/>
              <a:t> bylo samo financovatelné v r.2011 a v r.2012 -50tis.Kč a v r.2013 -30 </a:t>
            </a:r>
            <a:r>
              <a:rPr lang="cs-CZ" altLang="en-US" sz="1400" dirty="0" err="1"/>
              <a:t>tis.Kč</a:t>
            </a:r>
            <a:r>
              <a:rPr lang="cs-CZ" altLang="en-US" sz="1400" dirty="0"/>
              <a:t> , </a:t>
            </a:r>
          </a:p>
          <a:p>
            <a:pPr eaLnBrk="1" hangingPunct="1">
              <a:spcBef>
                <a:spcPct val="0"/>
              </a:spcBef>
            </a:pPr>
            <a:endParaRPr lang="cs-CZ" altLang="en-US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400" b="1" u="sng" dirty="0" err="1"/>
              <a:t>Pellyho</a:t>
            </a:r>
            <a:r>
              <a:rPr lang="cs-CZ" altLang="en-US" sz="1400" b="1" u="sng" dirty="0"/>
              <a:t> </a:t>
            </a:r>
            <a:r>
              <a:rPr lang="cs-CZ" altLang="en-US" sz="1400" b="1" dirty="0"/>
              <a:t>domy </a:t>
            </a:r>
            <a:r>
              <a:rPr lang="cs-CZ" altLang="en-US" sz="1400" dirty="0"/>
              <a:t>– zvýšení výdajů ve mzdách (+98tis.Kč) +50 </a:t>
            </a:r>
            <a:r>
              <a:rPr lang="cs-CZ" altLang="en-US" sz="1400" dirty="0" err="1"/>
              <a:t>tis.Kč</a:t>
            </a:r>
            <a:r>
              <a:rPr lang="cs-CZ" altLang="en-US" sz="1400" dirty="0"/>
              <a:t> na projekt přesunu IC do foyer</a:t>
            </a:r>
          </a:p>
          <a:p>
            <a:pPr eaLnBrk="1" hangingPunct="1">
              <a:spcBef>
                <a:spcPct val="0"/>
              </a:spcBef>
            </a:pPr>
            <a:endParaRPr lang="cs-CZ" altLang="en-US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400" b="1" u="sng" dirty="0"/>
              <a:t>Kultura</a:t>
            </a:r>
            <a:r>
              <a:rPr lang="cs-CZ" altLang="en-US" sz="1400" dirty="0"/>
              <a:t>  - snížení oproti r.2013, kdy byly v rozpočtu zahrnuty náklady na oslavy 760let založení města</a:t>
            </a:r>
          </a:p>
          <a:p>
            <a:pPr eaLnBrk="1" hangingPunct="1">
              <a:spcBef>
                <a:spcPct val="0"/>
              </a:spcBef>
            </a:pPr>
            <a:endParaRPr lang="cs-CZ" altLang="en-US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400" b="1" u="sng" dirty="0"/>
              <a:t>MPM</a:t>
            </a:r>
            <a:r>
              <a:rPr lang="cs-CZ" altLang="en-US" sz="1400" dirty="0"/>
              <a:t> – zvýšení nákladů ve mzdách (+158tis.Kč),vyšší příjmy díky </a:t>
            </a:r>
            <a:r>
              <a:rPr lang="cs-CZ" altLang="en-US" sz="1400" dirty="0" err="1"/>
              <a:t>předpokláadné</a:t>
            </a:r>
            <a:r>
              <a:rPr lang="cs-CZ" altLang="en-US" sz="1400" dirty="0"/>
              <a:t> dotaci z Euroregionu </a:t>
            </a:r>
            <a:r>
              <a:rPr lang="cs-CZ" altLang="en-US" sz="1400" dirty="0" err="1"/>
              <a:t>Glacensis</a:t>
            </a:r>
            <a:r>
              <a:rPr lang="cs-CZ" altLang="en-US" sz="1400" dirty="0"/>
              <a:t> (165tis.Kč)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400" b="1" dirty="0">
                <a:solidFill>
                  <a:srgbClr val="FF0000"/>
                </a:solidFill>
              </a:rPr>
              <a:t>Celkem výdaje na kulturu zvýšeny o 299 </a:t>
            </a:r>
            <a:r>
              <a:rPr lang="cs-CZ" altLang="en-US" sz="1400" b="1" dirty="0" err="1">
                <a:solidFill>
                  <a:srgbClr val="FF0000"/>
                </a:solidFill>
              </a:rPr>
              <a:t>tis.Kč</a:t>
            </a:r>
            <a:r>
              <a:rPr lang="cs-CZ" altLang="en-US" sz="1400" b="1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19463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1127125"/>
            <a:ext cx="5524500" cy="532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0386D6A-7F49-47F3-9F88-3BF9F7C84D91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cs-CZ" altLang="en-US" sz="1400" smtClean="0"/>
          </a:p>
        </p:txBody>
      </p:sp>
      <p:sp>
        <p:nvSpPr>
          <p:cNvPr id="20484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>
                <a:solidFill>
                  <a:schemeClr val="tx2"/>
                </a:solidFill>
              </a:rPr>
              <a:t>Výdaje </a:t>
            </a:r>
            <a:r>
              <a:rPr lang="cs-CZ" altLang="en-US" sz="2400" b="1">
                <a:solidFill>
                  <a:schemeClr val="tx2"/>
                </a:solidFill>
              </a:rPr>
              <a:t>– </a:t>
            </a:r>
            <a:r>
              <a:rPr lang="cs-CZ" altLang="en-US" sz="3600" b="1">
                <a:solidFill>
                  <a:schemeClr val="tx2"/>
                </a:solidFill>
              </a:rPr>
              <a:t>příspěvkové organizace</a:t>
            </a:r>
            <a:endParaRPr lang="en-US" altLang="en-US" sz="6000">
              <a:solidFill>
                <a:schemeClr val="tx2"/>
              </a:solidFill>
            </a:endParaRPr>
          </a:p>
        </p:txBody>
      </p:sp>
      <p:sp>
        <p:nvSpPr>
          <p:cNvPr id="20486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53828"/>
            <a:ext cx="7628872" cy="5039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D7A5B9B-14DE-4B68-B138-8C69C8531379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cs-CZ" altLang="en-US" sz="1400" smtClean="0"/>
          </a:p>
        </p:txBody>
      </p:sp>
      <p:sp>
        <p:nvSpPr>
          <p:cNvPr id="3075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>
                <a:solidFill>
                  <a:schemeClr val="tx2"/>
                </a:solidFill>
              </a:rPr>
              <a:t>Rozpočet 2014</a:t>
            </a: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3077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468313" y="1125538"/>
            <a:ext cx="7958137" cy="48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 b="1" dirty="0"/>
              <a:t>Rozpočet je navrhován jako schodkový s celkovými příjmy a výdaji ve výši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1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800" b="1" dirty="0">
                <a:solidFill>
                  <a:srgbClr val="FF3300"/>
                </a:solidFill>
              </a:rPr>
              <a:t>85.951 </a:t>
            </a:r>
            <a:r>
              <a:rPr lang="cs-CZ" altLang="en-US" sz="2800" b="1" dirty="0" err="1">
                <a:solidFill>
                  <a:srgbClr val="FF3300"/>
                </a:solidFill>
              </a:rPr>
              <a:t>tis.Kč</a:t>
            </a:r>
            <a:r>
              <a:rPr lang="cs-CZ" altLang="en-US" sz="2800" b="1" dirty="0">
                <a:solidFill>
                  <a:srgbClr val="FF3300"/>
                </a:solidFill>
              </a:rPr>
              <a:t>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1400" b="1" dirty="0">
              <a:solidFill>
                <a:srgbClr val="FF33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400" b="1" dirty="0">
                <a:solidFill>
                  <a:srgbClr val="FF3300"/>
                </a:solidFill>
              </a:rPr>
              <a:t>(74.202 </a:t>
            </a:r>
            <a:r>
              <a:rPr lang="cs-CZ" altLang="en-US" sz="1400" b="1" dirty="0" err="1">
                <a:solidFill>
                  <a:srgbClr val="FF3300"/>
                </a:solidFill>
              </a:rPr>
              <a:t>tis.Kč</a:t>
            </a:r>
            <a:r>
              <a:rPr lang="cs-CZ" altLang="en-US" sz="1400" b="1" dirty="0">
                <a:solidFill>
                  <a:srgbClr val="FF3300"/>
                </a:solidFill>
              </a:rPr>
              <a:t> skutek r.2013)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600" dirty="0"/>
              <a:t>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en-US" sz="1600" dirty="0"/>
              <a:t>Celkové příjmy nestačí na pokrytí rozpočtovaných výdajů a rozdíl je pokryt zapojením přebytku hospodaření </a:t>
            </a:r>
            <a:r>
              <a:rPr lang="cs-CZ" altLang="en-US" sz="1600" dirty="0" smtClean="0"/>
              <a:t>z roku 2013 </a:t>
            </a:r>
            <a:r>
              <a:rPr lang="cs-CZ" altLang="en-US" sz="1600" dirty="0"/>
              <a:t>ve výši 1.630 </a:t>
            </a:r>
            <a:r>
              <a:rPr lang="cs-CZ" altLang="en-US" sz="1600" dirty="0" err="1"/>
              <a:t>tis.Kč</a:t>
            </a:r>
            <a:r>
              <a:rPr lang="cs-CZ" altLang="en-US" sz="1600" dirty="0"/>
              <a:t> a </a:t>
            </a:r>
            <a:r>
              <a:rPr lang="cs-CZ" altLang="en-US" sz="1600" dirty="0" smtClean="0"/>
              <a:t>provozním revolvingovým úvěrem </a:t>
            </a:r>
            <a:r>
              <a:rPr lang="cs-CZ" altLang="en-US" sz="1600" dirty="0"/>
              <a:t>ve výši 1.469 </a:t>
            </a:r>
            <a:r>
              <a:rPr lang="cs-CZ" altLang="en-US" sz="1600" dirty="0" err="1"/>
              <a:t>tis.Kč</a:t>
            </a:r>
            <a:r>
              <a:rPr lang="cs-CZ" altLang="en-US" sz="1600" dirty="0"/>
              <a:t>, </a:t>
            </a:r>
            <a:r>
              <a:rPr lang="cs-CZ" altLang="en-US" sz="1600" b="1" u="sng" dirty="0"/>
              <a:t>při navrhovaných investicích ve výši 15.502 </a:t>
            </a:r>
            <a:r>
              <a:rPr lang="cs-CZ" altLang="en-US" sz="1600" b="1" u="sng" dirty="0" err="1"/>
              <a:t>tis.Kč</a:t>
            </a:r>
            <a:r>
              <a:rPr lang="cs-CZ" altLang="en-US" sz="1600" b="1" u="sng" dirty="0"/>
              <a:t> </a:t>
            </a:r>
            <a:r>
              <a:rPr lang="cs-CZ" altLang="en-US" sz="1600" dirty="0"/>
              <a:t>+ dokončení investice do zateplení ZŠ v celkové předpokládané výši 19.600 </a:t>
            </a:r>
            <a:r>
              <a:rPr lang="cs-CZ" altLang="en-US" sz="1600" dirty="0" err="1" smtClean="0"/>
              <a:t>tis.Kč</a:t>
            </a:r>
            <a:r>
              <a:rPr lang="cs-CZ" altLang="en-US" sz="1600" dirty="0" smtClean="0"/>
              <a:t>. Financování této investice je pomocí dotace a účelového úvěru Komerční banky a.s.</a:t>
            </a:r>
            <a:endParaRPr lang="cs-CZ" altLang="en-US" sz="1600" b="1" u="sng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16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870106B-BCDB-4C22-AC93-D80D66457F94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cs-CZ" altLang="en-US" sz="1400" smtClean="0"/>
          </a:p>
        </p:txBody>
      </p:sp>
      <p:sp>
        <p:nvSpPr>
          <p:cNvPr id="22531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>
                <a:solidFill>
                  <a:schemeClr val="tx2"/>
                </a:solidFill>
              </a:rPr>
              <a:t>Výdaje </a:t>
            </a:r>
            <a:r>
              <a:rPr lang="cs-CZ" altLang="en-US" sz="2400" b="1">
                <a:solidFill>
                  <a:schemeClr val="tx2"/>
                </a:solidFill>
              </a:rPr>
              <a:t>– </a:t>
            </a:r>
            <a:r>
              <a:rPr lang="cs-CZ" altLang="en-US" sz="3600" b="1">
                <a:solidFill>
                  <a:schemeClr val="tx2"/>
                </a:solidFill>
              </a:rPr>
              <a:t>Mandátní účet</a:t>
            </a:r>
            <a:endParaRPr lang="en-US" altLang="en-US" sz="6000">
              <a:solidFill>
                <a:schemeClr val="tx2"/>
              </a:solidFill>
            </a:endParaRPr>
          </a:p>
        </p:txBody>
      </p:sp>
      <p:sp>
        <p:nvSpPr>
          <p:cNvPr id="22533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53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060450"/>
            <a:ext cx="6284913" cy="550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30F229E-3EED-470E-BA97-175A59BF4412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cs-CZ" altLang="en-US" sz="1400" smtClean="0"/>
          </a:p>
        </p:txBody>
      </p:sp>
      <p:sp>
        <p:nvSpPr>
          <p:cNvPr id="23555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>
                <a:solidFill>
                  <a:schemeClr val="tx2"/>
                </a:solidFill>
              </a:rPr>
              <a:t>Výdaje </a:t>
            </a:r>
            <a:r>
              <a:rPr lang="cs-CZ" altLang="en-US" sz="2400" b="1">
                <a:solidFill>
                  <a:schemeClr val="tx2"/>
                </a:solidFill>
              </a:rPr>
              <a:t>– </a:t>
            </a:r>
            <a:r>
              <a:rPr lang="cs-CZ" altLang="en-US" sz="3600" b="1">
                <a:solidFill>
                  <a:schemeClr val="tx2"/>
                </a:solidFill>
              </a:rPr>
              <a:t>ostatní</a:t>
            </a:r>
            <a:endParaRPr lang="en-US" altLang="en-US" sz="6000">
              <a:solidFill>
                <a:schemeClr val="tx2"/>
              </a:solidFill>
            </a:endParaRPr>
          </a:p>
        </p:txBody>
      </p:sp>
      <p:sp>
        <p:nvSpPr>
          <p:cNvPr id="23557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82" name="TextovéPole 6"/>
          <p:cNvSpPr txBox="1">
            <a:spLocks noChangeArrowheads="1"/>
          </p:cNvSpPr>
          <p:nvPr/>
        </p:nvSpPr>
        <p:spPr bwMode="auto">
          <a:xfrm>
            <a:off x="5976938" y="1557338"/>
            <a:ext cx="3059112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400" b="1" u="sng"/>
              <a:t>Sociální péče </a:t>
            </a:r>
            <a:r>
              <a:rPr lang="cs-CZ" altLang="en-US" sz="1400"/>
              <a:t> - rozpočet na úrovni r.2013</a:t>
            </a:r>
          </a:p>
          <a:p>
            <a:pPr eaLnBrk="1" hangingPunct="1">
              <a:spcBef>
                <a:spcPct val="0"/>
              </a:spcBef>
            </a:pPr>
            <a:endParaRPr lang="cs-CZ" altLang="en-US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400" b="1" u="sng"/>
              <a:t>MP </a:t>
            </a:r>
            <a:r>
              <a:rPr lang="cs-CZ" altLang="en-US" sz="1400"/>
              <a:t>– rozpočet na úrovni r.2013</a:t>
            </a:r>
          </a:p>
          <a:p>
            <a:pPr eaLnBrk="1" hangingPunct="1">
              <a:spcBef>
                <a:spcPct val="0"/>
              </a:spcBef>
            </a:pPr>
            <a:endParaRPr lang="cs-CZ" altLang="en-US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400" b="1" u="sng"/>
              <a:t>Hasiči - </a:t>
            </a:r>
            <a:r>
              <a:rPr lang="cs-CZ" altLang="en-US" sz="1400"/>
              <a:t> úspora 210 tis.Kč . V r.2013 nákup vyprošťovací techniky za 105 tis.Kč a úspora v položce Drobný hmotný dlouhodobý majetek</a:t>
            </a:r>
          </a:p>
          <a:p>
            <a:pPr eaLnBrk="1" hangingPunct="1">
              <a:spcBef>
                <a:spcPct val="0"/>
              </a:spcBef>
            </a:pPr>
            <a:endParaRPr lang="cs-CZ" altLang="en-US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400" b="1" u="sng"/>
              <a:t>Měsíčník</a:t>
            </a:r>
            <a:r>
              <a:rPr lang="cs-CZ" altLang="en-US" sz="1400"/>
              <a:t>- zvýšeno o náklady na tisk</a:t>
            </a:r>
          </a:p>
          <a:p>
            <a:pPr eaLnBrk="1" hangingPunct="1">
              <a:spcBef>
                <a:spcPct val="0"/>
              </a:spcBef>
            </a:pPr>
            <a:endParaRPr lang="cs-CZ" altLang="en-US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400" b="1" u="sng"/>
              <a:t>Městský úřad</a:t>
            </a:r>
            <a:r>
              <a:rPr lang="cs-CZ" altLang="en-US" sz="1400"/>
              <a:t>  -  nárůst v položkách </a:t>
            </a:r>
          </a:p>
          <a:p>
            <a:pPr eaLnBrk="1" hangingPunct="1">
              <a:spcBef>
                <a:spcPct val="0"/>
              </a:spcBef>
            </a:pPr>
            <a:r>
              <a:rPr lang="cs-CZ" altLang="en-US" sz="1400"/>
              <a:t> mzdy + odvody 	+ 350 tis.Kč</a:t>
            </a:r>
          </a:p>
          <a:p>
            <a:pPr eaLnBrk="1" hangingPunct="1">
              <a:spcBef>
                <a:spcPct val="0"/>
              </a:spcBef>
            </a:pPr>
            <a:r>
              <a:rPr lang="cs-CZ" altLang="en-US" sz="1400"/>
              <a:t> nákup serveru,	+ 333 tis.Kč</a:t>
            </a:r>
          </a:p>
          <a:p>
            <a:pPr eaLnBrk="1" hangingPunct="1">
              <a:spcBef>
                <a:spcPct val="0"/>
              </a:spcBef>
            </a:pPr>
            <a:r>
              <a:rPr lang="cs-CZ" altLang="en-US" sz="1400"/>
              <a:t> odkup Fábie	+   71 tis.Kč</a:t>
            </a:r>
          </a:p>
          <a:p>
            <a:pPr eaLnBrk="1" hangingPunct="1">
              <a:spcBef>
                <a:spcPct val="0"/>
              </a:spcBef>
            </a:pPr>
            <a:r>
              <a:rPr lang="cs-CZ" altLang="en-US" sz="1400"/>
              <a:t> opravy a udržování	+   82 tis.Kč</a:t>
            </a:r>
          </a:p>
          <a:p>
            <a:pPr eaLnBrk="1" hangingPunct="1">
              <a:spcBef>
                <a:spcPct val="0"/>
              </a:spcBef>
            </a:pPr>
            <a:r>
              <a:rPr lang="cs-CZ" altLang="en-US" sz="1400"/>
              <a:t> ostatní služby 	   +64 tis.Kč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400"/>
              <a:t>  (web,SW)</a:t>
            </a:r>
          </a:p>
          <a:p>
            <a:pPr eaLnBrk="1" hangingPunct="1">
              <a:spcBef>
                <a:spcPct val="0"/>
              </a:spcBef>
            </a:pPr>
            <a:endParaRPr lang="cs-CZ" altLang="en-US" sz="1400"/>
          </a:p>
        </p:txBody>
      </p:sp>
      <p:grpSp>
        <p:nvGrpSpPr>
          <p:cNvPr id="2" name="Group 10"/>
          <p:cNvGrpSpPr>
            <a:grpSpLocks noChangeAspect="1"/>
          </p:cNvGrpSpPr>
          <p:nvPr/>
        </p:nvGrpSpPr>
        <p:grpSpPr bwMode="auto">
          <a:xfrm>
            <a:off x="395288" y="1076325"/>
            <a:ext cx="5443537" cy="5329238"/>
            <a:chOff x="249" y="678"/>
            <a:chExt cx="3429" cy="3357"/>
          </a:xfrm>
        </p:grpSpPr>
        <p:sp>
          <p:nvSpPr>
            <p:cNvPr id="3" name="AutoShape 9"/>
            <p:cNvSpPr>
              <a:spLocks noChangeAspect="1" noChangeArrowheads="1" noTextEdit="1"/>
            </p:cNvSpPr>
            <p:nvPr/>
          </p:nvSpPr>
          <p:spPr bwMode="auto">
            <a:xfrm>
              <a:off x="249" y="678"/>
              <a:ext cx="3429" cy="3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grpSp>
          <p:nvGrpSpPr>
            <p:cNvPr id="4" name="Group 211"/>
            <p:cNvGrpSpPr>
              <a:grpSpLocks/>
            </p:cNvGrpSpPr>
            <p:nvPr/>
          </p:nvGrpSpPr>
          <p:grpSpPr bwMode="auto">
            <a:xfrm>
              <a:off x="249" y="670"/>
              <a:ext cx="3452" cy="3373"/>
              <a:chOff x="249" y="670"/>
              <a:chExt cx="3452" cy="3373"/>
            </a:xfrm>
          </p:grpSpPr>
          <p:sp>
            <p:nvSpPr>
              <p:cNvPr id="24612" name="Rectangle 11"/>
              <p:cNvSpPr>
                <a:spLocks noChangeArrowheads="1"/>
              </p:cNvSpPr>
              <p:nvPr/>
            </p:nvSpPr>
            <p:spPr bwMode="auto">
              <a:xfrm>
                <a:off x="249" y="678"/>
                <a:ext cx="3421" cy="49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613" name="Rectangle 12"/>
              <p:cNvSpPr>
                <a:spLocks noChangeArrowheads="1"/>
              </p:cNvSpPr>
              <p:nvPr/>
            </p:nvSpPr>
            <p:spPr bwMode="auto">
              <a:xfrm>
                <a:off x="249" y="1160"/>
                <a:ext cx="2908" cy="166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614" name="Rectangle 13"/>
              <p:cNvSpPr>
                <a:spLocks noChangeArrowheads="1"/>
              </p:cNvSpPr>
              <p:nvPr/>
            </p:nvSpPr>
            <p:spPr bwMode="auto">
              <a:xfrm>
                <a:off x="3149" y="1160"/>
                <a:ext cx="521" cy="166"/>
              </a:xfrm>
              <a:prstGeom prst="rect">
                <a:avLst/>
              </a:prstGeom>
              <a:solidFill>
                <a:srgbClr val="FFC7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615" name="Rectangle 14"/>
              <p:cNvSpPr>
                <a:spLocks noChangeArrowheads="1"/>
              </p:cNvSpPr>
              <p:nvPr/>
            </p:nvSpPr>
            <p:spPr bwMode="auto">
              <a:xfrm>
                <a:off x="3149" y="1318"/>
                <a:ext cx="521" cy="166"/>
              </a:xfrm>
              <a:prstGeom prst="rect">
                <a:avLst/>
              </a:prstGeom>
              <a:solidFill>
                <a:srgbClr val="FFC7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616" name="Rectangle 15"/>
              <p:cNvSpPr>
                <a:spLocks noChangeArrowheads="1"/>
              </p:cNvSpPr>
              <p:nvPr/>
            </p:nvSpPr>
            <p:spPr bwMode="auto">
              <a:xfrm>
                <a:off x="3149" y="1476"/>
                <a:ext cx="521" cy="166"/>
              </a:xfrm>
              <a:prstGeom prst="rect">
                <a:avLst/>
              </a:prstGeom>
              <a:solidFill>
                <a:srgbClr val="FFC7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617" name="Rectangle 16"/>
              <p:cNvSpPr>
                <a:spLocks noChangeArrowheads="1"/>
              </p:cNvSpPr>
              <p:nvPr/>
            </p:nvSpPr>
            <p:spPr bwMode="auto">
              <a:xfrm>
                <a:off x="249" y="1634"/>
                <a:ext cx="2908" cy="166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618" name="Rectangle 17"/>
              <p:cNvSpPr>
                <a:spLocks noChangeArrowheads="1"/>
              </p:cNvSpPr>
              <p:nvPr/>
            </p:nvSpPr>
            <p:spPr bwMode="auto">
              <a:xfrm>
                <a:off x="3149" y="1634"/>
                <a:ext cx="521" cy="166"/>
              </a:xfrm>
              <a:prstGeom prst="rect">
                <a:avLst/>
              </a:prstGeom>
              <a:solidFill>
                <a:srgbClr val="C6EF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619" name="Rectangle 18"/>
              <p:cNvSpPr>
                <a:spLocks noChangeArrowheads="1"/>
              </p:cNvSpPr>
              <p:nvPr/>
            </p:nvSpPr>
            <p:spPr bwMode="auto">
              <a:xfrm>
                <a:off x="3149" y="1792"/>
                <a:ext cx="521" cy="166"/>
              </a:xfrm>
              <a:prstGeom prst="rect">
                <a:avLst/>
              </a:prstGeom>
              <a:solidFill>
                <a:srgbClr val="C6EF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620" name="Rectangle 19"/>
              <p:cNvSpPr>
                <a:spLocks noChangeArrowheads="1"/>
              </p:cNvSpPr>
              <p:nvPr/>
            </p:nvSpPr>
            <p:spPr bwMode="auto">
              <a:xfrm>
                <a:off x="249" y="2108"/>
                <a:ext cx="2908" cy="166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621" name="Rectangle 20"/>
              <p:cNvSpPr>
                <a:spLocks noChangeArrowheads="1"/>
              </p:cNvSpPr>
              <p:nvPr/>
            </p:nvSpPr>
            <p:spPr bwMode="auto">
              <a:xfrm>
                <a:off x="3149" y="2108"/>
                <a:ext cx="521" cy="166"/>
              </a:xfrm>
              <a:prstGeom prst="rect">
                <a:avLst/>
              </a:prstGeom>
              <a:solidFill>
                <a:srgbClr val="C6EF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622" name="Rectangle 21"/>
              <p:cNvSpPr>
                <a:spLocks noChangeArrowheads="1"/>
              </p:cNvSpPr>
              <p:nvPr/>
            </p:nvSpPr>
            <p:spPr bwMode="auto">
              <a:xfrm>
                <a:off x="3149" y="2266"/>
                <a:ext cx="521" cy="166"/>
              </a:xfrm>
              <a:prstGeom prst="rect">
                <a:avLst/>
              </a:prstGeom>
              <a:solidFill>
                <a:srgbClr val="C6EF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623" name="Rectangle 22"/>
              <p:cNvSpPr>
                <a:spLocks noChangeArrowheads="1"/>
              </p:cNvSpPr>
              <p:nvPr/>
            </p:nvSpPr>
            <p:spPr bwMode="auto">
              <a:xfrm>
                <a:off x="249" y="2582"/>
                <a:ext cx="2908" cy="165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624" name="Rectangle 23"/>
              <p:cNvSpPr>
                <a:spLocks noChangeArrowheads="1"/>
              </p:cNvSpPr>
              <p:nvPr/>
            </p:nvSpPr>
            <p:spPr bwMode="auto">
              <a:xfrm>
                <a:off x="3149" y="2582"/>
                <a:ext cx="521" cy="165"/>
              </a:xfrm>
              <a:prstGeom prst="rect">
                <a:avLst/>
              </a:prstGeom>
              <a:solidFill>
                <a:srgbClr val="FFC7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625" name="Rectangle 24"/>
              <p:cNvSpPr>
                <a:spLocks noChangeArrowheads="1"/>
              </p:cNvSpPr>
              <p:nvPr/>
            </p:nvSpPr>
            <p:spPr bwMode="auto">
              <a:xfrm>
                <a:off x="3149" y="2740"/>
                <a:ext cx="521" cy="165"/>
              </a:xfrm>
              <a:prstGeom prst="rect">
                <a:avLst/>
              </a:prstGeom>
              <a:solidFill>
                <a:srgbClr val="FFC7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626" name="Rectangle 25"/>
              <p:cNvSpPr>
                <a:spLocks noChangeArrowheads="1"/>
              </p:cNvSpPr>
              <p:nvPr/>
            </p:nvSpPr>
            <p:spPr bwMode="auto">
              <a:xfrm>
                <a:off x="3149" y="2898"/>
                <a:ext cx="521" cy="165"/>
              </a:xfrm>
              <a:prstGeom prst="rect">
                <a:avLst/>
              </a:prstGeom>
              <a:solidFill>
                <a:srgbClr val="FFC7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627" name="Rectangle 26"/>
              <p:cNvSpPr>
                <a:spLocks noChangeArrowheads="1"/>
              </p:cNvSpPr>
              <p:nvPr/>
            </p:nvSpPr>
            <p:spPr bwMode="auto">
              <a:xfrm>
                <a:off x="249" y="3056"/>
                <a:ext cx="2908" cy="165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628" name="Rectangle 27"/>
              <p:cNvSpPr>
                <a:spLocks noChangeArrowheads="1"/>
              </p:cNvSpPr>
              <p:nvPr/>
            </p:nvSpPr>
            <p:spPr bwMode="auto">
              <a:xfrm>
                <a:off x="3149" y="3056"/>
                <a:ext cx="521" cy="165"/>
              </a:xfrm>
              <a:prstGeom prst="rect">
                <a:avLst/>
              </a:prstGeom>
              <a:solidFill>
                <a:srgbClr val="FFC7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629" name="Rectangle 28"/>
              <p:cNvSpPr>
                <a:spLocks noChangeArrowheads="1"/>
              </p:cNvSpPr>
              <p:nvPr/>
            </p:nvSpPr>
            <p:spPr bwMode="auto">
              <a:xfrm>
                <a:off x="3149" y="3214"/>
                <a:ext cx="521" cy="165"/>
              </a:xfrm>
              <a:prstGeom prst="rect">
                <a:avLst/>
              </a:prstGeom>
              <a:solidFill>
                <a:srgbClr val="FFC7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630" name="Rectangle 29"/>
              <p:cNvSpPr>
                <a:spLocks noChangeArrowheads="1"/>
              </p:cNvSpPr>
              <p:nvPr/>
            </p:nvSpPr>
            <p:spPr bwMode="auto">
              <a:xfrm>
                <a:off x="249" y="3529"/>
                <a:ext cx="2908" cy="17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631" name="Rectangle 30"/>
              <p:cNvSpPr>
                <a:spLocks noChangeArrowheads="1"/>
              </p:cNvSpPr>
              <p:nvPr/>
            </p:nvSpPr>
            <p:spPr bwMode="auto">
              <a:xfrm>
                <a:off x="3149" y="3529"/>
                <a:ext cx="521" cy="174"/>
              </a:xfrm>
              <a:prstGeom prst="rect">
                <a:avLst/>
              </a:prstGeom>
              <a:solidFill>
                <a:srgbClr val="FFC7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632" name="Rectangle 31"/>
              <p:cNvSpPr>
                <a:spLocks noChangeArrowheads="1"/>
              </p:cNvSpPr>
              <p:nvPr/>
            </p:nvSpPr>
            <p:spPr bwMode="auto">
              <a:xfrm>
                <a:off x="3149" y="3695"/>
                <a:ext cx="521" cy="166"/>
              </a:xfrm>
              <a:prstGeom prst="rect">
                <a:avLst/>
              </a:prstGeom>
              <a:solidFill>
                <a:srgbClr val="FFC7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633" name="Rectangle 32"/>
              <p:cNvSpPr>
                <a:spLocks noChangeArrowheads="1"/>
              </p:cNvSpPr>
              <p:nvPr/>
            </p:nvSpPr>
            <p:spPr bwMode="auto">
              <a:xfrm>
                <a:off x="3149" y="3853"/>
                <a:ext cx="521" cy="174"/>
              </a:xfrm>
              <a:prstGeom prst="rect">
                <a:avLst/>
              </a:prstGeom>
              <a:solidFill>
                <a:srgbClr val="C6EF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634" name="Rectangle 33"/>
              <p:cNvSpPr>
                <a:spLocks noChangeArrowheads="1"/>
              </p:cNvSpPr>
              <p:nvPr/>
            </p:nvSpPr>
            <p:spPr bwMode="auto">
              <a:xfrm>
                <a:off x="1805" y="694"/>
                <a:ext cx="482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Skutek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35" name="Rectangle 34"/>
              <p:cNvSpPr>
                <a:spLocks noChangeArrowheads="1"/>
              </p:cNvSpPr>
              <p:nvPr/>
            </p:nvSpPr>
            <p:spPr bwMode="auto">
              <a:xfrm>
                <a:off x="1805" y="868"/>
                <a:ext cx="332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2 013 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36" name="Rectangle 35"/>
              <p:cNvSpPr>
                <a:spLocks noChangeArrowheads="1"/>
              </p:cNvSpPr>
              <p:nvPr/>
            </p:nvSpPr>
            <p:spPr bwMode="auto">
              <a:xfrm>
                <a:off x="1805" y="868"/>
                <a:ext cx="79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 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37" name="Rectangle 36"/>
              <p:cNvSpPr>
                <a:spLocks noChangeArrowheads="1"/>
              </p:cNvSpPr>
              <p:nvPr/>
            </p:nvSpPr>
            <p:spPr bwMode="auto">
              <a:xfrm>
                <a:off x="2366" y="868"/>
                <a:ext cx="340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Návrh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38" name="Rectangle 37"/>
              <p:cNvSpPr>
                <a:spLocks noChangeArrowheads="1"/>
              </p:cNvSpPr>
              <p:nvPr/>
            </p:nvSpPr>
            <p:spPr bwMode="auto">
              <a:xfrm>
                <a:off x="1884" y="1033"/>
                <a:ext cx="300" cy="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tis.Kč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39" name="Rectangle 38"/>
              <p:cNvSpPr>
                <a:spLocks noChangeArrowheads="1"/>
              </p:cNvSpPr>
              <p:nvPr/>
            </p:nvSpPr>
            <p:spPr bwMode="auto">
              <a:xfrm>
                <a:off x="2382" y="1033"/>
                <a:ext cx="300" cy="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tis.Kč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40" name="Rectangle 39"/>
              <p:cNvSpPr>
                <a:spLocks noChangeArrowheads="1"/>
              </p:cNvSpPr>
              <p:nvPr/>
            </p:nvSpPr>
            <p:spPr bwMode="auto">
              <a:xfrm>
                <a:off x="2825" y="1033"/>
                <a:ext cx="300" cy="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tis.Kč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41" name="Rectangle 40"/>
              <p:cNvSpPr>
                <a:spLocks noChangeArrowheads="1"/>
              </p:cNvSpPr>
              <p:nvPr/>
            </p:nvSpPr>
            <p:spPr bwMode="auto">
              <a:xfrm>
                <a:off x="3378" y="1033"/>
                <a:ext cx="119" cy="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%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42" name="Rectangle 41"/>
              <p:cNvSpPr>
                <a:spLocks noChangeArrowheads="1"/>
              </p:cNvSpPr>
              <p:nvPr/>
            </p:nvSpPr>
            <p:spPr bwMode="auto">
              <a:xfrm>
                <a:off x="273" y="1176"/>
                <a:ext cx="103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Služby sociální péče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43" name="Rectangle 42"/>
              <p:cNvSpPr>
                <a:spLocks noChangeArrowheads="1"/>
              </p:cNvSpPr>
              <p:nvPr/>
            </p:nvSpPr>
            <p:spPr bwMode="auto">
              <a:xfrm>
                <a:off x="2003" y="1176"/>
                <a:ext cx="26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-954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44" name="Rectangle 43"/>
              <p:cNvSpPr>
                <a:spLocks noChangeArrowheads="1"/>
              </p:cNvSpPr>
              <p:nvPr/>
            </p:nvSpPr>
            <p:spPr bwMode="auto">
              <a:xfrm>
                <a:off x="2485" y="1176"/>
                <a:ext cx="26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-976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45" name="Rectangle 44"/>
              <p:cNvSpPr>
                <a:spLocks noChangeArrowheads="1"/>
              </p:cNvSpPr>
              <p:nvPr/>
            </p:nvSpPr>
            <p:spPr bwMode="auto">
              <a:xfrm>
                <a:off x="2769" y="1176"/>
                <a:ext cx="427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-     21    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46" name="Rectangle 45"/>
              <p:cNvSpPr>
                <a:spLocks noChangeArrowheads="1"/>
              </p:cNvSpPr>
              <p:nvPr/>
            </p:nvSpPr>
            <p:spPr bwMode="auto">
              <a:xfrm>
                <a:off x="3425" y="1184"/>
                <a:ext cx="269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0" u="none" strike="noStrike" cap="none" normalizeH="0" baseline="0" smtClean="0">
                    <a:ln>
                      <a:noFill/>
                    </a:ln>
                    <a:solidFill>
                      <a:srgbClr val="9C0006"/>
                    </a:solidFill>
                    <a:effectLst/>
                    <a:latin typeface="Arial" pitchFamily="34" charset="0"/>
                  </a:rPr>
                  <a:t>2,2%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47" name="Rectangle 46"/>
              <p:cNvSpPr>
                <a:spLocks noChangeArrowheads="1"/>
              </p:cNvSpPr>
              <p:nvPr/>
            </p:nvSpPr>
            <p:spPr bwMode="auto">
              <a:xfrm>
                <a:off x="273" y="1334"/>
                <a:ext cx="40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Výdaje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48" name="Rectangle 47"/>
              <p:cNvSpPr>
                <a:spLocks noChangeArrowheads="1"/>
              </p:cNvSpPr>
              <p:nvPr/>
            </p:nvSpPr>
            <p:spPr bwMode="auto">
              <a:xfrm>
                <a:off x="1948" y="1334"/>
                <a:ext cx="308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1 168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49" name="Rectangle 48"/>
              <p:cNvSpPr>
                <a:spLocks noChangeArrowheads="1"/>
              </p:cNvSpPr>
              <p:nvPr/>
            </p:nvSpPr>
            <p:spPr bwMode="auto">
              <a:xfrm>
                <a:off x="2430" y="1334"/>
                <a:ext cx="308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1 191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50" name="Rectangle 49"/>
              <p:cNvSpPr>
                <a:spLocks noChangeArrowheads="1"/>
              </p:cNvSpPr>
              <p:nvPr/>
            </p:nvSpPr>
            <p:spPr bwMode="auto">
              <a:xfrm>
                <a:off x="2769" y="1334"/>
                <a:ext cx="41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     23    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51" name="Rectangle 50"/>
              <p:cNvSpPr>
                <a:spLocks noChangeArrowheads="1"/>
              </p:cNvSpPr>
              <p:nvPr/>
            </p:nvSpPr>
            <p:spPr bwMode="auto">
              <a:xfrm>
                <a:off x="3401" y="1342"/>
                <a:ext cx="277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1" u="none" strike="noStrike" cap="none" normalizeH="0" baseline="0" smtClean="0">
                    <a:ln>
                      <a:noFill/>
                    </a:ln>
                    <a:solidFill>
                      <a:srgbClr val="9C0006"/>
                    </a:solidFill>
                    <a:effectLst/>
                    <a:latin typeface="Arial" pitchFamily="34" charset="0"/>
                  </a:rPr>
                  <a:t>1,9%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52" name="Rectangle 51"/>
              <p:cNvSpPr>
                <a:spLocks noChangeArrowheads="1"/>
              </p:cNvSpPr>
              <p:nvPr/>
            </p:nvSpPr>
            <p:spPr bwMode="auto">
              <a:xfrm>
                <a:off x="273" y="1492"/>
                <a:ext cx="37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Příjmy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53" name="Rectangle 52"/>
              <p:cNvSpPr>
                <a:spLocks noChangeArrowheads="1"/>
              </p:cNvSpPr>
              <p:nvPr/>
            </p:nvSpPr>
            <p:spPr bwMode="auto">
              <a:xfrm>
                <a:off x="2027" y="1492"/>
                <a:ext cx="22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214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54" name="Rectangle 53"/>
              <p:cNvSpPr>
                <a:spLocks noChangeArrowheads="1"/>
              </p:cNvSpPr>
              <p:nvPr/>
            </p:nvSpPr>
            <p:spPr bwMode="auto">
              <a:xfrm>
                <a:off x="2509" y="1492"/>
                <a:ext cx="22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215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55" name="Rectangle 54"/>
              <p:cNvSpPr>
                <a:spLocks noChangeArrowheads="1"/>
              </p:cNvSpPr>
              <p:nvPr/>
            </p:nvSpPr>
            <p:spPr bwMode="auto">
              <a:xfrm>
                <a:off x="2769" y="1492"/>
                <a:ext cx="40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       1    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56" name="Rectangle 55"/>
              <p:cNvSpPr>
                <a:spLocks noChangeArrowheads="1"/>
              </p:cNvSpPr>
              <p:nvPr/>
            </p:nvSpPr>
            <p:spPr bwMode="auto">
              <a:xfrm>
                <a:off x="3401" y="1499"/>
                <a:ext cx="277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1" u="none" strike="noStrike" cap="none" normalizeH="0" baseline="0" smtClean="0">
                    <a:ln>
                      <a:noFill/>
                    </a:ln>
                    <a:solidFill>
                      <a:srgbClr val="9C0006"/>
                    </a:solidFill>
                    <a:effectLst/>
                    <a:latin typeface="Arial" pitchFamily="34" charset="0"/>
                  </a:rPr>
                  <a:t>0,6%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57" name="Rectangle 56"/>
              <p:cNvSpPr>
                <a:spLocks noChangeArrowheads="1"/>
              </p:cNvSpPr>
              <p:nvPr/>
            </p:nvSpPr>
            <p:spPr bwMode="auto">
              <a:xfrm>
                <a:off x="273" y="1650"/>
                <a:ext cx="83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Městská policie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58" name="Rectangle 57"/>
              <p:cNvSpPr>
                <a:spLocks noChangeArrowheads="1"/>
              </p:cNvSpPr>
              <p:nvPr/>
            </p:nvSpPr>
            <p:spPr bwMode="auto">
              <a:xfrm>
                <a:off x="2003" y="1650"/>
                <a:ext cx="26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-814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59" name="Rectangle 58"/>
              <p:cNvSpPr>
                <a:spLocks noChangeArrowheads="1"/>
              </p:cNvSpPr>
              <p:nvPr/>
            </p:nvSpPr>
            <p:spPr bwMode="auto">
              <a:xfrm>
                <a:off x="2485" y="1650"/>
                <a:ext cx="26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-811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60" name="Rectangle 59"/>
              <p:cNvSpPr>
                <a:spLocks noChangeArrowheads="1"/>
              </p:cNvSpPr>
              <p:nvPr/>
            </p:nvSpPr>
            <p:spPr bwMode="auto">
              <a:xfrm>
                <a:off x="2769" y="1650"/>
                <a:ext cx="427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        3    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61" name="Rectangle 60"/>
              <p:cNvSpPr>
                <a:spLocks noChangeArrowheads="1"/>
              </p:cNvSpPr>
              <p:nvPr/>
            </p:nvSpPr>
            <p:spPr bwMode="auto">
              <a:xfrm>
                <a:off x="3394" y="1657"/>
                <a:ext cx="300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0" u="none" strike="noStrike" cap="none" normalizeH="0" baseline="0" smtClean="0">
                    <a:ln>
                      <a:noFill/>
                    </a:ln>
                    <a:solidFill>
                      <a:srgbClr val="006100"/>
                    </a:solidFill>
                    <a:effectLst/>
                    <a:latin typeface="Arial" pitchFamily="34" charset="0"/>
                  </a:rPr>
                  <a:t>-0,4%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62" name="Rectangle 61"/>
              <p:cNvSpPr>
                <a:spLocks noChangeArrowheads="1"/>
              </p:cNvSpPr>
              <p:nvPr/>
            </p:nvSpPr>
            <p:spPr bwMode="auto">
              <a:xfrm>
                <a:off x="273" y="1808"/>
                <a:ext cx="40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Výdaje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63" name="Rectangle 62"/>
              <p:cNvSpPr>
                <a:spLocks noChangeArrowheads="1"/>
              </p:cNvSpPr>
              <p:nvPr/>
            </p:nvSpPr>
            <p:spPr bwMode="auto">
              <a:xfrm>
                <a:off x="2027" y="1808"/>
                <a:ext cx="22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814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64" name="Rectangle 63"/>
              <p:cNvSpPr>
                <a:spLocks noChangeArrowheads="1"/>
              </p:cNvSpPr>
              <p:nvPr/>
            </p:nvSpPr>
            <p:spPr bwMode="auto">
              <a:xfrm>
                <a:off x="2509" y="1808"/>
                <a:ext cx="22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811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65" name="Rectangle 64"/>
              <p:cNvSpPr>
                <a:spLocks noChangeArrowheads="1"/>
              </p:cNvSpPr>
              <p:nvPr/>
            </p:nvSpPr>
            <p:spPr bwMode="auto">
              <a:xfrm>
                <a:off x="2769" y="1808"/>
                <a:ext cx="39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-      3    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66" name="Rectangle 65"/>
              <p:cNvSpPr>
                <a:spLocks noChangeArrowheads="1"/>
              </p:cNvSpPr>
              <p:nvPr/>
            </p:nvSpPr>
            <p:spPr bwMode="auto">
              <a:xfrm>
                <a:off x="3370" y="1815"/>
                <a:ext cx="308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1" u="none" strike="noStrike" cap="none" normalizeH="0" baseline="0" smtClean="0">
                    <a:ln>
                      <a:noFill/>
                    </a:ln>
                    <a:solidFill>
                      <a:srgbClr val="006100"/>
                    </a:solidFill>
                    <a:effectLst/>
                    <a:latin typeface="Arial" pitchFamily="34" charset="0"/>
                  </a:rPr>
                  <a:t>-0,4%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67" name="Rectangle 66"/>
              <p:cNvSpPr>
                <a:spLocks noChangeArrowheads="1"/>
              </p:cNvSpPr>
              <p:nvPr/>
            </p:nvSpPr>
            <p:spPr bwMode="auto">
              <a:xfrm>
                <a:off x="273" y="1966"/>
                <a:ext cx="37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Příjmy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68" name="Rectangle 67"/>
              <p:cNvSpPr>
                <a:spLocks noChangeArrowheads="1"/>
              </p:cNvSpPr>
              <p:nvPr/>
            </p:nvSpPr>
            <p:spPr bwMode="auto">
              <a:xfrm>
                <a:off x="2137" y="1966"/>
                <a:ext cx="11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0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69" name="Rectangle 68"/>
              <p:cNvSpPr>
                <a:spLocks noChangeArrowheads="1"/>
              </p:cNvSpPr>
              <p:nvPr/>
            </p:nvSpPr>
            <p:spPr bwMode="auto">
              <a:xfrm>
                <a:off x="2619" y="1966"/>
                <a:ext cx="11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0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70" name="Rectangle 69"/>
              <p:cNvSpPr>
                <a:spLocks noChangeArrowheads="1"/>
              </p:cNvSpPr>
              <p:nvPr/>
            </p:nvSpPr>
            <p:spPr bwMode="auto">
              <a:xfrm>
                <a:off x="2769" y="1966"/>
                <a:ext cx="41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      -      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71" name="Rectangle 70"/>
              <p:cNvSpPr>
                <a:spLocks noChangeArrowheads="1"/>
              </p:cNvSpPr>
              <p:nvPr/>
            </p:nvSpPr>
            <p:spPr bwMode="auto">
              <a:xfrm>
                <a:off x="3401" y="1973"/>
                <a:ext cx="277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0,0%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72" name="Rectangle 71"/>
              <p:cNvSpPr>
                <a:spLocks noChangeArrowheads="1"/>
              </p:cNvSpPr>
              <p:nvPr/>
            </p:nvSpPr>
            <p:spPr bwMode="auto">
              <a:xfrm>
                <a:off x="273" y="2123"/>
                <a:ext cx="348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Hasiči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73" name="Rectangle 72"/>
              <p:cNvSpPr>
                <a:spLocks noChangeArrowheads="1"/>
              </p:cNvSpPr>
              <p:nvPr/>
            </p:nvSpPr>
            <p:spPr bwMode="auto">
              <a:xfrm>
                <a:off x="1924" y="2123"/>
                <a:ext cx="348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-1 063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74" name="Rectangle 73"/>
              <p:cNvSpPr>
                <a:spLocks noChangeArrowheads="1"/>
              </p:cNvSpPr>
              <p:nvPr/>
            </p:nvSpPr>
            <p:spPr bwMode="auto">
              <a:xfrm>
                <a:off x="2485" y="2123"/>
                <a:ext cx="26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-853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75" name="Rectangle 74"/>
              <p:cNvSpPr>
                <a:spLocks noChangeArrowheads="1"/>
              </p:cNvSpPr>
              <p:nvPr/>
            </p:nvSpPr>
            <p:spPr bwMode="auto">
              <a:xfrm>
                <a:off x="2769" y="2123"/>
                <a:ext cx="41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   210    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76" name="Rectangle 75"/>
              <p:cNvSpPr>
                <a:spLocks noChangeArrowheads="1"/>
              </p:cNvSpPr>
              <p:nvPr/>
            </p:nvSpPr>
            <p:spPr bwMode="auto">
              <a:xfrm>
                <a:off x="3338" y="2131"/>
                <a:ext cx="356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0" u="none" strike="noStrike" cap="none" normalizeH="0" baseline="0" smtClean="0">
                    <a:ln>
                      <a:noFill/>
                    </a:ln>
                    <a:solidFill>
                      <a:srgbClr val="006100"/>
                    </a:solidFill>
                    <a:effectLst/>
                    <a:latin typeface="Arial" pitchFamily="34" charset="0"/>
                  </a:rPr>
                  <a:t>-19,8%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77" name="Rectangle 76"/>
              <p:cNvSpPr>
                <a:spLocks noChangeArrowheads="1"/>
              </p:cNvSpPr>
              <p:nvPr/>
            </p:nvSpPr>
            <p:spPr bwMode="auto">
              <a:xfrm>
                <a:off x="273" y="2281"/>
                <a:ext cx="40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Výdaje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78" name="Rectangle 77"/>
              <p:cNvSpPr>
                <a:spLocks noChangeArrowheads="1"/>
              </p:cNvSpPr>
              <p:nvPr/>
            </p:nvSpPr>
            <p:spPr bwMode="auto">
              <a:xfrm>
                <a:off x="1948" y="2281"/>
                <a:ext cx="308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1 063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79" name="Rectangle 78"/>
              <p:cNvSpPr>
                <a:spLocks noChangeArrowheads="1"/>
              </p:cNvSpPr>
              <p:nvPr/>
            </p:nvSpPr>
            <p:spPr bwMode="auto">
              <a:xfrm>
                <a:off x="2509" y="2281"/>
                <a:ext cx="22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853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80" name="Rectangle 79"/>
              <p:cNvSpPr>
                <a:spLocks noChangeArrowheads="1"/>
              </p:cNvSpPr>
              <p:nvPr/>
            </p:nvSpPr>
            <p:spPr bwMode="auto">
              <a:xfrm>
                <a:off x="2769" y="2281"/>
                <a:ext cx="41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-  210    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81" name="Rectangle 80"/>
              <p:cNvSpPr>
                <a:spLocks noChangeArrowheads="1"/>
              </p:cNvSpPr>
              <p:nvPr/>
            </p:nvSpPr>
            <p:spPr bwMode="auto">
              <a:xfrm>
                <a:off x="3315" y="2289"/>
                <a:ext cx="363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1" u="none" strike="noStrike" cap="none" normalizeH="0" baseline="0" smtClean="0">
                    <a:ln>
                      <a:noFill/>
                    </a:ln>
                    <a:solidFill>
                      <a:srgbClr val="006100"/>
                    </a:solidFill>
                    <a:effectLst/>
                    <a:latin typeface="Arial" pitchFamily="34" charset="0"/>
                  </a:rPr>
                  <a:t>-19,8%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82" name="Rectangle 81"/>
              <p:cNvSpPr>
                <a:spLocks noChangeArrowheads="1"/>
              </p:cNvSpPr>
              <p:nvPr/>
            </p:nvSpPr>
            <p:spPr bwMode="auto">
              <a:xfrm>
                <a:off x="273" y="2439"/>
                <a:ext cx="37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Příjmy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83" name="Rectangle 82"/>
              <p:cNvSpPr>
                <a:spLocks noChangeArrowheads="1"/>
              </p:cNvSpPr>
              <p:nvPr/>
            </p:nvSpPr>
            <p:spPr bwMode="auto">
              <a:xfrm>
                <a:off x="2137" y="2439"/>
                <a:ext cx="11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0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84" name="Rectangle 83"/>
              <p:cNvSpPr>
                <a:spLocks noChangeArrowheads="1"/>
              </p:cNvSpPr>
              <p:nvPr/>
            </p:nvSpPr>
            <p:spPr bwMode="auto">
              <a:xfrm>
                <a:off x="2619" y="2439"/>
                <a:ext cx="11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0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85" name="Rectangle 84"/>
              <p:cNvSpPr>
                <a:spLocks noChangeArrowheads="1"/>
              </p:cNvSpPr>
              <p:nvPr/>
            </p:nvSpPr>
            <p:spPr bwMode="auto">
              <a:xfrm>
                <a:off x="2769" y="2439"/>
                <a:ext cx="41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      -      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86" name="Rectangle 85"/>
              <p:cNvSpPr>
                <a:spLocks noChangeArrowheads="1"/>
              </p:cNvSpPr>
              <p:nvPr/>
            </p:nvSpPr>
            <p:spPr bwMode="auto">
              <a:xfrm>
                <a:off x="3401" y="2447"/>
                <a:ext cx="277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0,0%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87" name="Rectangle 86"/>
              <p:cNvSpPr>
                <a:spLocks noChangeArrowheads="1"/>
              </p:cNvSpPr>
              <p:nvPr/>
            </p:nvSpPr>
            <p:spPr bwMode="auto">
              <a:xfrm>
                <a:off x="273" y="2597"/>
                <a:ext cx="86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Polický měsíčník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88" name="Rectangle 87"/>
              <p:cNvSpPr>
                <a:spLocks noChangeArrowheads="1"/>
              </p:cNvSpPr>
              <p:nvPr/>
            </p:nvSpPr>
            <p:spPr bwMode="auto">
              <a:xfrm>
                <a:off x="2003" y="2597"/>
                <a:ext cx="26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-119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89" name="Rectangle 88"/>
              <p:cNvSpPr>
                <a:spLocks noChangeArrowheads="1"/>
              </p:cNvSpPr>
              <p:nvPr/>
            </p:nvSpPr>
            <p:spPr bwMode="auto">
              <a:xfrm>
                <a:off x="2485" y="2597"/>
                <a:ext cx="26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-140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90" name="Rectangle 89"/>
              <p:cNvSpPr>
                <a:spLocks noChangeArrowheads="1"/>
              </p:cNvSpPr>
              <p:nvPr/>
            </p:nvSpPr>
            <p:spPr bwMode="auto">
              <a:xfrm>
                <a:off x="2769" y="2597"/>
                <a:ext cx="427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-     21    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91" name="Rectangle 90"/>
              <p:cNvSpPr>
                <a:spLocks noChangeArrowheads="1"/>
              </p:cNvSpPr>
              <p:nvPr/>
            </p:nvSpPr>
            <p:spPr bwMode="auto">
              <a:xfrm>
                <a:off x="3370" y="2605"/>
                <a:ext cx="324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0" u="none" strike="noStrike" cap="none" normalizeH="0" baseline="0" smtClean="0">
                    <a:ln>
                      <a:noFill/>
                    </a:ln>
                    <a:solidFill>
                      <a:srgbClr val="9C0006"/>
                    </a:solidFill>
                    <a:effectLst/>
                    <a:latin typeface="Arial" pitchFamily="34" charset="0"/>
                  </a:rPr>
                  <a:t>17,9%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92" name="Rectangle 91"/>
              <p:cNvSpPr>
                <a:spLocks noChangeArrowheads="1"/>
              </p:cNvSpPr>
              <p:nvPr/>
            </p:nvSpPr>
            <p:spPr bwMode="auto">
              <a:xfrm>
                <a:off x="273" y="2755"/>
                <a:ext cx="40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Výdaje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93" name="Rectangle 92"/>
              <p:cNvSpPr>
                <a:spLocks noChangeArrowheads="1"/>
              </p:cNvSpPr>
              <p:nvPr/>
            </p:nvSpPr>
            <p:spPr bwMode="auto">
              <a:xfrm>
                <a:off x="2027" y="2755"/>
                <a:ext cx="22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250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94" name="Rectangle 93"/>
              <p:cNvSpPr>
                <a:spLocks noChangeArrowheads="1"/>
              </p:cNvSpPr>
              <p:nvPr/>
            </p:nvSpPr>
            <p:spPr bwMode="auto">
              <a:xfrm>
                <a:off x="2509" y="2755"/>
                <a:ext cx="22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273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95" name="Rectangle 94"/>
              <p:cNvSpPr>
                <a:spLocks noChangeArrowheads="1"/>
              </p:cNvSpPr>
              <p:nvPr/>
            </p:nvSpPr>
            <p:spPr bwMode="auto">
              <a:xfrm>
                <a:off x="2769" y="2755"/>
                <a:ext cx="41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     23    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96" name="Rectangle 95"/>
              <p:cNvSpPr>
                <a:spLocks noChangeArrowheads="1"/>
              </p:cNvSpPr>
              <p:nvPr/>
            </p:nvSpPr>
            <p:spPr bwMode="auto">
              <a:xfrm>
                <a:off x="3401" y="2763"/>
                <a:ext cx="277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1" u="none" strike="noStrike" cap="none" normalizeH="0" baseline="0" smtClean="0">
                    <a:ln>
                      <a:noFill/>
                    </a:ln>
                    <a:solidFill>
                      <a:srgbClr val="9C0006"/>
                    </a:solidFill>
                    <a:effectLst/>
                    <a:latin typeface="Arial" pitchFamily="34" charset="0"/>
                  </a:rPr>
                  <a:t>9,1%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97" name="Rectangle 96"/>
              <p:cNvSpPr>
                <a:spLocks noChangeArrowheads="1"/>
              </p:cNvSpPr>
              <p:nvPr/>
            </p:nvSpPr>
            <p:spPr bwMode="auto">
              <a:xfrm>
                <a:off x="273" y="2913"/>
                <a:ext cx="37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Příjmy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98" name="Rectangle 97"/>
              <p:cNvSpPr>
                <a:spLocks noChangeArrowheads="1"/>
              </p:cNvSpPr>
              <p:nvPr/>
            </p:nvSpPr>
            <p:spPr bwMode="auto">
              <a:xfrm>
                <a:off x="2027" y="2913"/>
                <a:ext cx="22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132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699" name="Rectangle 98"/>
              <p:cNvSpPr>
                <a:spLocks noChangeArrowheads="1"/>
              </p:cNvSpPr>
              <p:nvPr/>
            </p:nvSpPr>
            <p:spPr bwMode="auto">
              <a:xfrm>
                <a:off x="2509" y="2913"/>
                <a:ext cx="22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133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00" name="Rectangle 99"/>
              <p:cNvSpPr>
                <a:spLocks noChangeArrowheads="1"/>
              </p:cNvSpPr>
              <p:nvPr/>
            </p:nvSpPr>
            <p:spPr bwMode="auto">
              <a:xfrm>
                <a:off x="2769" y="2913"/>
                <a:ext cx="40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       1    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01" name="Rectangle 100"/>
              <p:cNvSpPr>
                <a:spLocks noChangeArrowheads="1"/>
              </p:cNvSpPr>
              <p:nvPr/>
            </p:nvSpPr>
            <p:spPr bwMode="auto">
              <a:xfrm>
                <a:off x="3401" y="2921"/>
                <a:ext cx="277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1" u="none" strike="noStrike" cap="none" normalizeH="0" baseline="0" smtClean="0">
                    <a:ln>
                      <a:noFill/>
                    </a:ln>
                    <a:solidFill>
                      <a:srgbClr val="9C0006"/>
                    </a:solidFill>
                    <a:effectLst/>
                    <a:latin typeface="Arial" pitchFamily="34" charset="0"/>
                  </a:rPr>
                  <a:t>1,0%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02" name="Rectangle 101"/>
              <p:cNvSpPr>
                <a:spLocks noChangeArrowheads="1"/>
              </p:cNvSpPr>
              <p:nvPr/>
            </p:nvSpPr>
            <p:spPr bwMode="auto">
              <a:xfrm>
                <a:off x="273" y="3071"/>
                <a:ext cx="127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Provoz Městského úřadu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03" name="Rectangle 102"/>
              <p:cNvSpPr>
                <a:spLocks noChangeArrowheads="1"/>
              </p:cNvSpPr>
              <p:nvPr/>
            </p:nvSpPr>
            <p:spPr bwMode="auto">
              <a:xfrm>
                <a:off x="1884" y="3071"/>
                <a:ext cx="37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-10 904</a:t>
                </a:r>
                <a:endParaRPr kumimoji="0" lang="cs-CZ" alt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04" name="Rectangle 103"/>
              <p:cNvSpPr>
                <a:spLocks noChangeArrowheads="1"/>
              </p:cNvSpPr>
              <p:nvPr/>
            </p:nvSpPr>
            <p:spPr bwMode="auto">
              <a:xfrm>
                <a:off x="2366" y="3071"/>
                <a:ext cx="373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-11 798</a:t>
                </a:r>
                <a:endParaRPr kumimoji="0" lang="cs-CZ" alt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05" name="Rectangle 104"/>
              <p:cNvSpPr>
                <a:spLocks noChangeArrowheads="1"/>
              </p:cNvSpPr>
              <p:nvPr/>
            </p:nvSpPr>
            <p:spPr bwMode="auto">
              <a:xfrm>
                <a:off x="2781" y="3071"/>
                <a:ext cx="38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-  894    </a:t>
                </a:r>
                <a:endParaRPr kumimoji="0" lang="cs-CZ" alt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06" name="Rectangle 105"/>
              <p:cNvSpPr>
                <a:spLocks noChangeArrowheads="1"/>
              </p:cNvSpPr>
              <p:nvPr/>
            </p:nvSpPr>
            <p:spPr bwMode="auto">
              <a:xfrm>
                <a:off x="3440" y="3079"/>
                <a:ext cx="23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0" u="none" strike="noStrike" cap="none" normalizeH="0" baseline="0" dirty="0" smtClean="0">
                    <a:ln>
                      <a:noFill/>
                    </a:ln>
                    <a:solidFill>
                      <a:srgbClr val="9C0006"/>
                    </a:solidFill>
                    <a:effectLst/>
                    <a:latin typeface="Arial" pitchFamily="34" charset="0"/>
                  </a:rPr>
                  <a:t>8,0%</a:t>
                </a:r>
                <a:endParaRPr kumimoji="0" lang="cs-CZ" alt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07" name="Rectangle 106"/>
              <p:cNvSpPr>
                <a:spLocks noChangeArrowheads="1"/>
              </p:cNvSpPr>
              <p:nvPr/>
            </p:nvSpPr>
            <p:spPr bwMode="auto">
              <a:xfrm>
                <a:off x="273" y="3229"/>
                <a:ext cx="40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Výdaje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08" name="Rectangle 107"/>
              <p:cNvSpPr>
                <a:spLocks noChangeArrowheads="1"/>
              </p:cNvSpPr>
              <p:nvPr/>
            </p:nvSpPr>
            <p:spPr bwMode="auto">
              <a:xfrm>
                <a:off x="1906" y="3229"/>
                <a:ext cx="33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10 904</a:t>
                </a:r>
                <a:endParaRPr kumimoji="0" lang="cs-CZ" alt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09" name="Rectangle 108"/>
              <p:cNvSpPr>
                <a:spLocks noChangeArrowheads="1"/>
              </p:cNvSpPr>
              <p:nvPr/>
            </p:nvSpPr>
            <p:spPr bwMode="auto">
              <a:xfrm>
                <a:off x="2387" y="3229"/>
                <a:ext cx="33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11 798</a:t>
                </a:r>
                <a:endParaRPr kumimoji="0" lang="cs-CZ" alt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10" name="Rectangle 109"/>
              <p:cNvSpPr>
                <a:spLocks noChangeArrowheads="1"/>
              </p:cNvSpPr>
              <p:nvPr/>
            </p:nvSpPr>
            <p:spPr bwMode="auto">
              <a:xfrm>
                <a:off x="2778" y="3229"/>
                <a:ext cx="37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  894    </a:t>
                </a:r>
                <a:endParaRPr kumimoji="0" lang="cs-CZ" alt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11" name="Rectangle 110"/>
              <p:cNvSpPr>
                <a:spLocks noChangeArrowheads="1"/>
              </p:cNvSpPr>
              <p:nvPr/>
            </p:nvSpPr>
            <p:spPr bwMode="auto">
              <a:xfrm>
                <a:off x="3420" y="3237"/>
                <a:ext cx="239" cy="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1" u="none" strike="noStrike" cap="none" normalizeH="0" baseline="0" dirty="0" smtClean="0">
                    <a:ln>
                      <a:noFill/>
                    </a:ln>
                    <a:solidFill>
                      <a:srgbClr val="9C0006"/>
                    </a:solidFill>
                    <a:effectLst/>
                    <a:latin typeface="Arial" pitchFamily="34" charset="0"/>
                  </a:rPr>
                  <a:t>8,0%</a:t>
                </a:r>
                <a:endParaRPr kumimoji="0" lang="cs-CZ" alt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12" name="Rectangle 111"/>
              <p:cNvSpPr>
                <a:spLocks noChangeArrowheads="1"/>
              </p:cNvSpPr>
              <p:nvPr/>
            </p:nvSpPr>
            <p:spPr bwMode="auto">
              <a:xfrm>
                <a:off x="273" y="3387"/>
                <a:ext cx="37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Příjmy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13" name="Rectangle 112"/>
              <p:cNvSpPr>
                <a:spLocks noChangeArrowheads="1"/>
              </p:cNvSpPr>
              <p:nvPr/>
            </p:nvSpPr>
            <p:spPr bwMode="auto">
              <a:xfrm>
                <a:off x="2769" y="3387"/>
                <a:ext cx="41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      -      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14" name="Rectangle 113"/>
              <p:cNvSpPr>
                <a:spLocks noChangeArrowheads="1"/>
              </p:cNvSpPr>
              <p:nvPr/>
            </p:nvSpPr>
            <p:spPr bwMode="auto">
              <a:xfrm>
                <a:off x="3401" y="3395"/>
                <a:ext cx="277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0,0%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15" name="Rectangle 114"/>
              <p:cNvSpPr>
                <a:spLocks noChangeArrowheads="1"/>
              </p:cNvSpPr>
              <p:nvPr/>
            </p:nvSpPr>
            <p:spPr bwMode="auto">
              <a:xfrm>
                <a:off x="273" y="3545"/>
                <a:ext cx="948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Ostatní - celkem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16" name="Rectangle 115"/>
              <p:cNvSpPr>
                <a:spLocks noChangeArrowheads="1"/>
              </p:cNvSpPr>
              <p:nvPr/>
            </p:nvSpPr>
            <p:spPr bwMode="auto">
              <a:xfrm>
                <a:off x="1821" y="3545"/>
                <a:ext cx="458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-13 852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17" name="Rectangle 116"/>
              <p:cNvSpPr>
                <a:spLocks noChangeArrowheads="1"/>
              </p:cNvSpPr>
              <p:nvPr/>
            </p:nvSpPr>
            <p:spPr bwMode="auto">
              <a:xfrm>
                <a:off x="2303" y="3545"/>
                <a:ext cx="458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-14 583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18" name="Rectangle 117"/>
              <p:cNvSpPr>
                <a:spLocks noChangeArrowheads="1"/>
              </p:cNvSpPr>
              <p:nvPr/>
            </p:nvSpPr>
            <p:spPr bwMode="auto">
              <a:xfrm>
                <a:off x="2769" y="3545"/>
                <a:ext cx="427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-732    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19" name="Rectangle 118"/>
              <p:cNvSpPr>
                <a:spLocks noChangeArrowheads="1"/>
              </p:cNvSpPr>
              <p:nvPr/>
            </p:nvSpPr>
            <p:spPr bwMode="auto">
              <a:xfrm>
                <a:off x="3338" y="3545"/>
                <a:ext cx="363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600" b="1" i="0" u="none" strike="noStrike" cap="none" normalizeH="0" baseline="0" smtClean="0">
                    <a:ln>
                      <a:noFill/>
                    </a:ln>
                    <a:solidFill>
                      <a:srgbClr val="9C0006"/>
                    </a:solidFill>
                    <a:effectLst/>
                    <a:latin typeface="Arial" pitchFamily="34" charset="0"/>
                  </a:rPr>
                  <a:t>5,3%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20" name="Rectangle 119"/>
              <p:cNvSpPr>
                <a:spLocks noChangeArrowheads="1"/>
              </p:cNvSpPr>
              <p:nvPr/>
            </p:nvSpPr>
            <p:spPr bwMode="auto">
              <a:xfrm>
                <a:off x="273" y="3711"/>
                <a:ext cx="40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Výdaje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21" name="Rectangle 120"/>
              <p:cNvSpPr>
                <a:spLocks noChangeArrowheads="1"/>
              </p:cNvSpPr>
              <p:nvPr/>
            </p:nvSpPr>
            <p:spPr bwMode="auto">
              <a:xfrm>
                <a:off x="1892" y="3711"/>
                <a:ext cx="36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14 197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22" name="Rectangle 121"/>
              <p:cNvSpPr>
                <a:spLocks noChangeArrowheads="1"/>
              </p:cNvSpPr>
              <p:nvPr/>
            </p:nvSpPr>
            <p:spPr bwMode="auto">
              <a:xfrm>
                <a:off x="2374" y="3711"/>
                <a:ext cx="36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14 931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23" name="Rectangle 122"/>
              <p:cNvSpPr>
                <a:spLocks noChangeArrowheads="1"/>
              </p:cNvSpPr>
              <p:nvPr/>
            </p:nvSpPr>
            <p:spPr bwMode="auto">
              <a:xfrm>
                <a:off x="2769" y="3711"/>
                <a:ext cx="39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  734    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24" name="Rectangle 123"/>
              <p:cNvSpPr>
                <a:spLocks noChangeArrowheads="1"/>
              </p:cNvSpPr>
              <p:nvPr/>
            </p:nvSpPr>
            <p:spPr bwMode="auto">
              <a:xfrm>
                <a:off x="3401" y="3719"/>
                <a:ext cx="277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1" u="none" strike="noStrike" cap="none" normalizeH="0" baseline="0" smtClean="0">
                    <a:ln>
                      <a:noFill/>
                    </a:ln>
                    <a:solidFill>
                      <a:srgbClr val="9C0006"/>
                    </a:solidFill>
                    <a:effectLst/>
                    <a:latin typeface="Arial" pitchFamily="34" charset="0"/>
                  </a:rPr>
                  <a:t>5,2%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25" name="Rectangle 124"/>
              <p:cNvSpPr>
                <a:spLocks noChangeArrowheads="1"/>
              </p:cNvSpPr>
              <p:nvPr/>
            </p:nvSpPr>
            <p:spPr bwMode="auto">
              <a:xfrm>
                <a:off x="273" y="3869"/>
                <a:ext cx="37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Příjmy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26" name="Rectangle 125"/>
              <p:cNvSpPr>
                <a:spLocks noChangeArrowheads="1"/>
              </p:cNvSpPr>
              <p:nvPr/>
            </p:nvSpPr>
            <p:spPr bwMode="auto">
              <a:xfrm>
                <a:off x="2027" y="3869"/>
                <a:ext cx="22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345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27" name="Rectangle 126"/>
              <p:cNvSpPr>
                <a:spLocks noChangeArrowheads="1"/>
              </p:cNvSpPr>
              <p:nvPr/>
            </p:nvSpPr>
            <p:spPr bwMode="auto">
              <a:xfrm>
                <a:off x="2509" y="3869"/>
                <a:ext cx="22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348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28" name="Rectangle 127"/>
              <p:cNvSpPr>
                <a:spLocks noChangeArrowheads="1"/>
              </p:cNvSpPr>
              <p:nvPr/>
            </p:nvSpPr>
            <p:spPr bwMode="auto">
              <a:xfrm>
                <a:off x="2769" y="3861"/>
                <a:ext cx="40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5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       3    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29" name="Rectangle 128"/>
              <p:cNvSpPr>
                <a:spLocks noChangeArrowheads="1"/>
              </p:cNvSpPr>
              <p:nvPr/>
            </p:nvSpPr>
            <p:spPr bwMode="auto">
              <a:xfrm>
                <a:off x="3401" y="3877"/>
                <a:ext cx="277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1" u="none" strike="noStrike" cap="none" normalizeH="0" baseline="0" smtClean="0">
                    <a:ln>
                      <a:noFill/>
                    </a:ln>
                    <a:solidFill>
                      <a:srgbClr val="006100"/>
                    </a:solidFill>
                    <a:effectLst/>
                    <a:latin typeface="Arial" pitchFamily="34" charset="0"/>
                  </a:rPr>
                  <a:t>0,7%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30" name="Rectangle 129"/>
              <p:cNvSpPr>
                <a:spLocks noChangeArrowheads="1"/>
              </p:cNvSpPr>
              <p:nvPr/>
            </p:nvSpPr>
            <p:spPr bwMode="auto">
              <a:xfrm>
                <a:off x="739" y="820"/>
                <a:ext cx="616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Ostatní 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31" name="Rectangle 130"/>
              <p:cNvSpPr>
                <a:spLocks noChangeArrowheads="1"/>
              </p:cNvSpPr>
              <p:nvPr/>
            </p:nvSpPr>
            <p:spPr bwMode="auto">
              <a:xfrm>
                <a:off x="2517" y="694"/>
                <a:ext cx="964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Rozpočet 2014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32" name="Rectangle 131"/>
              <p:cNvSpPr>
                <a:spLocks noChangeArrowheads="1"/>
              </p:cNvSpPr>
              <p:nvPr/>
            </p:nvSpPr>
            <p:spPr bwMode="auto">
              <a:xfrm>
                <a:off x="3054" y="868"/>
                <a:ext cx="363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3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Rozdíl</a:t>
                </a: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4733" name="Line 132"/>
              <p:cNvSpPr>
                <a:spLocks noChangeShapeType="1"/>
              </p:cNvSpPr>
              <p:nvPr/>
            </p:nvSpPr>
            <p:spPr bwMode="auto">
              <a:xfrm flipV="1">
                <a:off x="249" y="67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34" name="Rectangle 133"/>
              <p:cNvSpPr>
                <a:spLocks noChangeArrowheads="1"/>
              </p:cNvSpPr>
              <p:nvPr/>
            </p:nvSpPr>
            <p:spPr bwMode="auto">
              <a:xfrm>
                <a:off x="249" y="670"/>
                <a:ext cx="8" cy="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35" name="Line 134"/>
              <p:cNvSpPr>
                <a:spLocks noChangeShapeType="1"/>
              </p:cNvSpPr>
              <p:nvPr/>
            </p:nvSpPr>
            <p:spPr bwMode="auto">
              <a:xfrm flipV="1">
                <a:off x="1750" y="67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36" name="Rectangle 135"/>
              <p:cNvSpPr>
                <a:spLocks noChangeArrowheads="1"/>
              </p:cNvSpPr>
              <p:nvPr/>
            </p:nvSpPr>
            <p:spPr bwMode="auto">
              <a:xfrm>
                <a:off x="1750" y="670"/>
                <a:ext cx="8" cy="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37" name="Line 136"/>
              <p:cNvSpPr>
                <a:spLocks noChangeShapeType="1"/>
              </p:cNvSpPr>
              <p:nvPr/>
            </p:nvSpPr>
            <p:spPr bwMode="auto">
              <a:xfrm flipV="1">
                <a:off x="2264" y="67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38" name="Rectangle 137"/>
              <p:cNvSpPr>
                <a:spLocks noChangeArrowheads="1"/>
              </p:cNvSpPr>
              <p:nvPr/>
            </p:nvSpPr>
            <p:spPr bwMode="auto">
              <a:xfrm>
                <a:off x="2264" y="670"/>
                <a:ext cx="8" cy="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39" name="Rectangle 138"/>
              <p:cNvSpPr>
                <a:spLocks noChangeArrowheads="1"/>
              </p:cNvSpPr>
              <p:nvPr/>
            </p:nvSpPr>
            <p:spPr bwMode="auto">
              <a:xfrm>
                <a:off x="257" y="670"/>
                <a:ext cx="3413" cy="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40" name="Line 139"/>
              <p:cNvSpPr>
                <a:spLocks noChangeShapeType="1"/>
              </p:cNvSpPr>
              <p:nvPr/>
            </p:nvSpPr>
            <p:spPr bwMode="auto">
              <a:xfrm flipV="1">
                <a:off x="3662" y="67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41" name="Rectangle 140"/>
              <p:cNvSpPr>
                <a:spLocks noChangeArrowheads="1"/>
              </p:cNvSpPr>
              <p:nvPr/>
            </p:nvSpPr>
            <p:spPr bwMode="auto">
              <a:xfrm>
                <a:off x="3662" y="670"/>
                <a:ext cx="8" cy="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42" name="Line 141"/>
              <p:cNvSpPr>
                <a:spLocks noChangeShapeType="1"/>
              </p:cNvSpPr>
              <p:nvPr/>
            </p:nvSpPr>
            <p:spPr bwMode="auto">
              <a:xfrm>
                <a:off x="1750" y="686"/>
                <a:ext cx="0" cy="15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43" name="Rectangle 142"/>
              <p:cNvSpPr>
                <a:spLocks noChangeArrowheads="1"/>
              </p:cNvSpPr>
              <p:nvPr/>
            </p:nvSpPr>
            <p:spPr bwMode="auto">
              <a:xfrm>
                <a:off x="1750" y="686"/>
                <a:ext cx="8" cy="15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44" name="Line 143"/>
              <p:cNvSpPr>
                <a:spLocks noChangeShapeType="1"/>
              </p:cNvSpPr>
              <p:nvPr/>
            </p:nvSpPr>
            <p:spPr bwMode="auto">
              <a:xfrm>
                <a:off x="2264" y="686"/>
                <a:ext cx="0" cy="15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45" name="Rectangle 144"/>
              <p:cNvSpPr>
                <a:spLocks noChangeArrowheads="1"/>
              </p:cNvSpPr>
              <p:nvPr/>
            </p:nvSpPr>
            <p:spPr bwMode="auto">
              <a:xfrm>
                <a:off x="2264" y="686"/>
                <a:ext cx="8" cy="15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46" name="Line 145"/>
              <p:cNvSpPr>
                <a:spLocks noChangeShapeType="1"/>
              </p:cNvSpPr>
              <p:nvPr/>
            </p:nvSpPr>
            <p:spPr bwMode="auto">
              <a:xfrm flipV="1">
                <a:off x="2746" y="67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47" name="Rectangle 146"/>
              <p:cNvSpPr>
                <a:spLocks noChangeArrowheads="1"/>
              </p:cNvSpPr>
              <p:nvPr/>
            </p:nvSpPr>
            <p:spPr bwMode="auto">
              <a:xfrm>
                <a:off x="2746" y="670"/>
                <a:ext cx="8" cy="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48" name="Line 147"/>
              <p:cNvSpPr>
                <a:spLocks noChangeShapeType="1"/>
              </p:cNvSpPr>
              <p:nvPr/>
            </p:nvSpPr>
            <p:spPr bwMode="auto">
              <a:xfrm>
                <a:off x="1758" y="844"/>
                <a:ext cx="139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49" name="Rectangle 148"/>
              <p:cNvSpPr>
                <a:spLocks noChangeArrowheads="1"/>
              </p:cNvSpPr>
              <p:nvPr/>
            </p:nvSpPr>
            <p:spPr bwMode="auto">
              <a:xfrm>
                <a:off x="1758" y="844"/>
                <a:ext cx="139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50" name="Line 149"/>
              <p:cNvSpPr>
                <a:spLocks noChangeShapeType="1"/>
              </p:cNvSpPr>
              <p:nvPr/>
            </p:nvSpPr>
            <p:spPr bwMode="auto">
              <a:xfrm>
                <a:off x="3149" y="844"/>
                <a:ext cx="505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51" name="Rectangle 150"/>
              <p:cNvSpPr>
                <a:spLocks noChangeArrowheads="1"/>
              </p:cNvSpPr>
              <p:nvPr/>
            </p:nvSpPr>
            <p:spPr bwMode="auto">
              <a:xfrm>
                <a:off x="3149" y="844"/>
                <a:ext cx="505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52" name="Line 151"/>
              <p:cNvSpPr>
                <a:spLocks noChangeShapeType="1"/>
              </p:cNvSpPr>
              <p:nvPr/>
            </p:nvSpPr>
            <p:spPr bwMode="auto">
              <a:xfrm>
                <a:off x="1758" y="1002"/>
                <a:ext cx="1391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53" name="Rectangle 152"/>
              <p:cNvSpPr>
                <a:spLocks noChangeArrowheads="1"/>
              </p:cNvSpPr>
              <p:nvPr/>
            </p:nvSpPr>
            <p:spPr bwMode="auto">
              <a:xfrm>
                <a:off x="1758" y="1002"/>
                <a:ext cx="1391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54" name="Line 153"/>
              <p:cNvSpPr>
                <a:spLocks noChangeShapeType="1"/>
              </p:cNvSpPr>
              <p:nvPr/>
            </p:nvSpPr>
            <p:spPr bwMode="auto">
              <a:xfrm flipV="1">
                <a:off x="3149" y="67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55" name="Rectangle 154"/>
              <p:cNvSpPr>
                <a:spLocks noChangeArrowheads="1"/>
              </p:cNvSpPr>
              <p:nvPr/>
            </p:nvSpPr>
            <p:spPr bwMode="auto">
              <a:xfrm>
                <a:off x="3149" y="670"/>
                <a:ext cx="8" cy="8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56" name="Line 155"/>
              <p:cNvSpPr>
                <a:spLocks noChangeShapeType="1"/>
              </p:cNvSpPr>
              <p:nvPr/>
            </p:nvSpPr>
            <p:spPr bwMode="auto">
              <a:xfrm>
                <a:off x="3157" y="1002"/>
                <a:ext cx="49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57" name="Rectangle 156"/>
              <p:cNvSpPr>
                <a:spLocks noChangeArrowheads="1"/>
              </p:cNvSpPr>
              <p:nvPr/>
            </p:nvSpPr>
            <p:spPr bwMode="auto">
              <a:xfrm>
                <a:off x="3157" y="1002"/>
                <a:ext cx="49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58" name="Line 157"/>
              <p:cNvSpPr>
                <a:spLocks noChangeShapeType="1"/>
              </p:cNvSpPr>
              <p:nvPr/>
            </p:nvSpPr>
            <p:spPr bwMode="auto">
              <a:xfrm>
                <a:off x="257" y="1160"/>
                <a:ext cx="289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59" name="Rectangle 158"/>
              <p:cNvSpPr>
                <a:spLocks noChangeArrowheads="1"/>
              </p:cNvSpPr>
              <p:nvPr/>
            </p:nvSpPr>
            <p:spPr bwMode="auto">
              <a:xfrm>
                <a:off x="257" y="1160"/>
                <a:ext cx="289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60" name="Line 159"/>
              <p:cNvSpPr>
                <a:spLocks noChangeShapeType="1"/>
              </p:cNvSpPr>
              <p:nvPr/>
            </p:nvSpPr>
            <p:spPr bwMode="auto">
              <a:xfrm>
                <a:off x="3157" y="1160"/>
                <a:ext cx="49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61" name="Rectangle 160"/>
              <p:cNvSpPr>
                <a:spLocks noChangeArrowheads="1"/>
              </p:cNvSpPr>
              <p:nvPr/>
            </p:nvSpPr>
            <p:spPr bwMode="auto">
              <a:xfrm>
                <a:off x="3157" y="1160"/>
                <a:ext cx="49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62" name="Line 161"/>
              <p:cNvSpPr>
                <a:spLocks noChangeShapeType="1"/>
              </p:cNvSpPr>
              <p:nvPr/>
            </p:nvSpPr>
            <p:spPr bwMode="auto">
              <a:xfrm>
                <a:off x="257" y="1318"/>
                <a:ext cx="289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63" name="Rectangle 162"/>
              <p:cNvSpPr>
                <a:spLocks noChangeArrowheads="1"/>
              </p:cNvSpPr>
              <p:nvPr/>
            </p:nvSpPr>
            <p:spPr bwMode="auto">
              <a:xfrm>
                <a:off x="257" y="1318"/>
                <a:ext cx="289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64" name="Line 163"/>
              <p:cNvSpPr>
                <a:spLocks noChangeShapeType="1"/>
              </p:cNvSpPr>
              <p:nvPr/>
            </p:nvSpPr>
            <p:spPr bwMode="auto">
              <a:xfrm>
                <a:off x="3157" y="1318"/>
                <a:ext cx="49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65" name="Rectangle 164"/>
              <p:cNvSpPr>
                <a:spLocks noChangeArrowheads="1"/>
              </p:cNvSpPr>
              <p:nvPr/>
            </p:nvSpPr>
            <p:spPr bwMode="auto">
              <a:xfrm>
                <a:off x="3157" y="1318"/>
                <a:ext cx="49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66" name="Line 165"/>
              <p:cNvSpPr>
                <a:spLocks noChangeShapeType="1"/>
              </p:cNvSpPr>
              <p:nvPr/>
            </p:nvSpPr>
            <p:spPr bwMode="auto">
              <a:xfrm>
                <a:off x="257" y="1476"/>
                <a:ext cx="289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67" name="Rectangle 166"/>
              <p:cNvSpPr>
                <a:spLocks noChangeArrowheads="1"/>
              </p:cNvSpPr>
              <p:nvPr/>
            </p:nvSpPr>
            <p:spPr bwMode="auto">
              <a:xfrm>
                <a:off x="257" y="1476"/>
                <a:ext cx="289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68" name="Line 167"/>
              <p:cNvSpPr>
                <a:spLocks noChangeShapeType="1"/>
              </p:cNvSpPr>
              <p:nvPr/>
            </p:nvSpPr>
            <p:spPr bwMode="auto">
              <a:xfrm>
                <a:off x="3157" y="1476"/>
                <a:ext cx="49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69" name="Rectangle 168"/>
              <p:cNvSpPr>
                <a:spLocks noChangeArrowheads="1"/>
              </p:cNvSpPr>
              <p:nvPr/>
            </p:nvSpPr>
            <p:spPr bwMode="auto">
              <a:xfrm>
                <a:off x="3157" y="1476"/>
                <a:ext cx="49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70" name="Line 169"/>
              <p:cNvSpPr>
                <a:spLocks noChangeShapeType="1"/>
              </p:cNvSpPr>
              <p:nvPr/>
            </p:nvSpPr>
            <p:spPr bwMode="auto">
              <a:xfrm>
                <a:off x="257" y="1634"/>
                <a:ext cx="289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71" name="Rectangle 170"/>
              <p:cNvSpPr>
                <a:spLocks noChangeArrowheads="1"/>
              </p:cNvSpPr>
              <p:nvPr/>
            </p:nvSpPr>
            <p:spPr bwMode="auto">
              <a:xfrm>
                <a:off x="257" y="1634"/>
                <a:ext cx="289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72" name="Line 171"/>
              <p:cNvSpPr>
                <a:spLocks noChangeShapeType="1"/>
              </p:cNvSpPr>
              <p:nvPr/>
            </p:nvSpPr>
            <p:spPr bwMode="auto">
              <a:xfrm>
                <a:off x="3157" y="1634"/>
                <a:ext cx="49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73" name="Rectangle 172"/>
              <p:cNvSpPr>
                <a:spLocks noChangeArrowheads="1"/>
              </p:cNvSpPr>
              <p:nvPr/>
            </p:nvSpPr>
            <p:spPr bwMode="auto">
              <a:xfrm>
                <a:off x="3157" y="1634"/>
                <a:ext cx="49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74" name="Line 173"/>
              <p:cNvSpPr>
                <a:spLocks noChangeShapeType="1"/>
              </p:cNvSpPr>
              <p:nvPr/>
            </p:nvSpPr>
            <p:spPr bwMode="auto">
              <a:xfrm>
                <a:off x="257" y="1792"/>
                <a:ext cx="289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75" name="Rectangle 174"/>
              <p:cNvSpPr>
                <a:spLocks noChangeArrowheads="1"/>
              </p:cNvSpPr>
              <p:nvPr/>
            </p:nvSpPr>
            <p:spPr bwMode="auto">
              <a:xfrm>
                <a:off x="257" y="1792"/>
                <a:ext cx="289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76" name="Line 175"/>
              <p:cNvSpPr>
                <a:spLocks noChangeShapeType="1"/>
              </p:cNvSpPr>
              <p:nvPr/>
            </p:nvSpPr>
            <p:spPr bwMode="auto">
              <a:xfrm>
                <a:off x="3157" y="1792"/>
                <a:ext cx="49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77" name="Rectangle 176"/>
              <p:cNvSpPr>
                <a:spLocks noChangeArrowheads="1"/>
              </p:cNvSpPr>
              <p:nvPr/>
            </p:nvSpPr>
            <p:spPr bwMode="auto">
              <a:xfrm>
                <a:off x="3157" y="1792"/>
                <a:ext cx="49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78" name="Line 177"/>
              <p:cNvSpPr>
                <a:spLocks noChangeShapeType="1"/>
              </p:cNvSpPr>
              <p:nvPr/>
            </p:nvSpPr>
            <p:spPr bwMode="auto">
              <a:xfrm>
                <a:off x="257" y="1950"/>
                <a:ext cx="289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79" name="Rectangle 178"/>
              <p:cNvSpPr>
                <a:spLocks noChangeArrowheads="1"/>
              </p:cNvSpPr>
              <p:nvPr/>
            </p:nvSpPr>
            <p:spPr bwMode="auto">
              <a:xfrm>
                <a:off x="257" y="1950"/>
                <a:ext cx="289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80" name="Line 179"/>
              <p:cNvSpPr>
                <a:spLocks noChangeShapeType="1"/>
              </p:cNvSpPr>
              <p:nvPr/>
            </p:nvSpPr>
            <p:spPr bwMode="auto">
              <a:xfrm>
                <a:off x="3157" y="1950"/>
                <a:ext cx="49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81" name="Rectangle 180"/>
              <p:cNvSpPr>
                <a:spLocks noChangeArrowheads="1"/>
              </p:cNvSpPr>
              <p:nvPr/>
            </p:nvSpPr>
            <p:spPr bwMode="auto">
              <a:xfrm>
                <a:off x="3157" y="1950"/>
                <a:ext cx="49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82" name="Line 181"/>
              <p:cNvSpPr>
                <a:spLocks noChangeShapeType="1"/>
              </p:cNvSpPr>
              <p:nvPr/>
            </p:nvSpPr>
            <p:spPr bwMode="auto">
              <a:xfrm>
                <a:off x="257" y="2108"/>
                <a:ext cx="289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83" name="Rectangle 182"/>
              <p:cNvSpPr>
                <a:spLocks noChangeArrowheads="1"/>
              </p:cNvSpPr>
              <p:nvPr/>
            </p:nvSpPr>
            <p:spPr bwMode="auto">
              <a:xfrm>
                <a:off x="257" y="2108"/>
                <a:ext cx="289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84" name="Line 183"/>
              <p:cNvSpPr>
                <a:spLocks noChangeShapeType="1"/>
              </p:cNvSpPr>
              <p:nvPr/>
            </p:nvSpPr>
            <p:spPr bwMode="auto">
              <a:xfrm>
                <a:off x="3157" y="2108"/>
                <a:ext cx="49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85" name="Rectangle 184"/>
              <p:cNvSpPr>
                <a:spLocks noChangeArrowheads="1"/>
              </p:cNvSpPr>
              <p:nvPr/>
            </p:nvSpPr>
            <p:spPr bwMode="auto">
              <a:xfrm>
                <a:off x="3157" y="2108"/>
                <a:ext cx="49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86" name="Line 185"/>
              <p:cNvSpPr>
                <a:spLocks noChangeShapeType="1"/>
              </p:cNvSpPr>
              <p:nvPr/>
            </p:nvSpPr>
            <p:spPr bwMode="auto">
              <a:xfrm>
                <a:off x="257" y="2266"/>
                <a:ext cx="289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87" name="Rectangle 186"/>
              <p:cNvSpPr>
                <a:spLocks noChangeArrowheads="1"/>
              </p:cNvSpPr>
              <p:nvPr/>
            </p:nvSpPr>
            <p:spPr bwMode="auto">
              <a:xfrm>
                <a:off x="257" y="2266"/>
                <a:ext cx="289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88" name="Line 187"/>
              <p:cNvSpPr>
                <a:spLocks noChangeShapeType="1"/>
              </p:cNvSpPr>
              <p:nvPr/>
            </p:nvSpPr>
            <p:spPr bwMode="auto">
              <a:xfrm>
                <a:off x="3157" y="2266"/>
                <a:ext cx="49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89" name="Rectangle 188"/>
              <p:cNvSpPr>
                <a:spLocks noChangeArrowheads="1"/>
              </p:cNvSpPr>
              <p:nvPr/>
            </p:nvSpPr>
            <p:spPr bwMode="auto">
              <a:xfrm>
                <a:off x="3157" y="2266"/>
                <a:ext cx="49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90" name="Line 189"/>
              <p:cNvSpPr>
                <a:spLocks noChangeShapeType="1"/>
              </p:cNvSpPr>
              <p:nvPr/>
            </p:nvSpPr>
            <p:spPr bwMode="auto">
              <a:xfrm>
                <a:off x="257" y="2424"/>
                <a:ext cx="289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91" name="Rectangle 190"/>
              <p:cNvSpPr>
                <a:spLocks noChangeArrowheads="1"/>
              </p:cNvSpPr>
              <p:nvPr/>
            </p:nvSpPr>
            <p:spPr bwMode="auto">
              <a:xfrm>
                <a:off x="257" y="2424"/>
                <a:ext cx="289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92" name="Line 191"/>
              <p:cNvSpPr>
                <a:spLocks noChangeShapeType="1"/>
              </p:cNvSpPr>
              <p:nvPr/>
            </p:nvSpPr>
            <p:spPr bwMode="auto">
              <a:xfrm>
                <a:off x="3157" y="2424"/>
                <a:ext cx="49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93" name="Rectangle 192"/>
              <p:cNvSpPr>
                <a:spLocks noChangeArrowheads="1"/>
              </p:cNvSpPr>
              <p:nvPr/>
            </p:nvSpPr>
            <p:spPr bwMode="auto">
              <a:xfrm>
                <a:off x="3157" y="2424"/>
                <a:ext cx="49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94" name="Line 193"/>
              <p:cNvSpPr>
                <a:spLocks noChangeShapeType="1"/>
              </p:cNvSpPr>
              <p:nvPr/>
            </p:nvSpPr>
            <p:spPr bwMode="auto">
              <a:xfrm>
                <a:off x="257" y="2582"/>
                <a:ext cx="289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95" name="Rectangle 194"/>
              <p:cNvSpPr>
                <a:spLocks noChangeArrowheads="1"/>
              </p:cNvSpPr>
              <p:nvPr/>
            </p:nvSpPr>
            <p:spPr bwMode="auto">
              <a:xfrm>
                <a:off x="257" y="2582"/>
                <a:ext cx="2892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96" name="Line 195"/>
              <p:cNvSpPr>
                <a:spLocks noChangeShapeType="1"/>
              </p:cNvSpPr>
              <p:nvPr/>
            </p:nvSpPr>
            <p:spPr bwMode="auto">
              <a:xfrm>
                <a:off x="3157" y="2582"/>
                <a:ext cx="49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97" name="Rectangle 196"/>
              <p:cNvSpPr>
                <a:spLocks noChangeArrowheads="1"/>
              </p:cNvSpPr>
              <p:nvPr/>
            </p:nvSpPr>
            <p:spPr bwMode="auto">
              <a:xfrm>
                <a:off x="3157" y="2582"/>
                <a:ext cx="497" cy="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98" name="Line 197"/>
              <p:cNvSpPr>
                <a:spLocks noChangeShapeType="1"/>
              </p:cNvSpPr>
              <p:nvPr/>
            </p:nvSpPr>
            <p:spPr bwMode="auto">
              <a:xfrm>
                <a:off x="257" y="2740"/>
                <a:ext cx="289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799" name="Rectangle 198"/>
              <p:cNvSpPr>
                <a:spLocks noChangeArrowheads="1"/>
              </p:cNvSpPr>
              <p:nvPr/>
            </p:nvSpPr>
            <p:spPr bwMode="auto">
              <a:xfrm>
                <a:off x="257" y="2740"/>
                <a:ext cx="2892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800" name="Line 199"/>
              <p:cNvSpPr>
                <a:spLocks noChangeShapeType="1"/>
              </p:cNvSpPr>
              <p:nvPr/>
            </p:nvSpPr>
            <p:spPr bwMode="auto">
              <a:xfrm>
                <a:off x="3157" y="2740"/>
                <a:ext cx="49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801" name="Rectangle 200"/>
              <p:cNvSpPr>
                <a:spLocks noChangeArrowheads="1"/>
              </p:cNvSpPr>
              <p:nvPr/>
            </p:nvSpPr>
            <p:spPr bwMode="auto">
              <a:xfrm>
                <a:off x="3157" y="2740"/>
                <a:ext cx="49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802" name="Line 201"/>
              <p:cNvSpPr>
                <a:spLocks noChangeShapeType="1"/>
              </p:cNvSpPr>
              <p:nvPr/>
            </p:nvSpPr>
            <p:spPr bwMode="auto">
              <a:xfrm>
                <a:off x="257" y="2898"/>
                <a:ext cx="289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803" name="Rectangle 202"/>
              <p:cNvSpPr>
                <a:spLocks noChangeArrowheads="1"/>
              </p:cNvSpPr>
              <p:nvPr/>
            </p:nvSpPr>
            <p:spPr bwMode="auto">
              <a:xfrm>
                <a:off x="257" y="2898"/>
                <a:ext cx="2892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804" name="Line 203"/>
              <p:cNvSpPr>
                <a:spLocks noChangeShapeType="1"/>
              </p:cNvSpPr>
              <p:nvPr/>
            </p:nvSpPr>
            <p:spPr bwMode="auto">
              <a:xfrm>
                <a:off x="3157" y="2898"/>
                <a:ext cx="49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805" name="Rectangle 204"/>
              <p:cNvSpPr>
                <a:spLocks noChangeArrowheads="1"/>
              </p:cNvSpPr>
              <p:nvPr/>
            </p:nvSpPr>
            <p:spPr bwMode="auto">
              <a:xfrm>
                <a:off x="3157" y="2898"/>
                <a:ext cx="49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806" name="Line 205"/>
              <p:cNvSpPr>
                <a:spLocks noChangeShapeType="1"/>
              </p:cNvSpPr>
              <p:nvPr/>
            </p:nvSpPr>
            <p:spPr bwMode="auto">
              <a:xfrm>
                <a:off x="257" y="3056"/>
                <a:ext cx="289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807" name="Rectangle 206"/>
              <p:cNvSpPr>
                <a:spLocks noChangeArrowheads="1"/>
              </p:cNvSpPr>
              <p:nvPr/>
            </p:nvSpPr>
            <p:spPr bwMode="auto">
              <a:xfrm>
                <a:off x="257" y="3056"/>
                <a:ext cx="2892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808" name="Line 207"/>
              <p:cNvSpPr>
                <a:spLocks noChangeShapeType="1"/>
              </p:cNvSpPr>
              <p:nvPr/>
            </p:nvSpPr>
            <p:spPr bwMode="auto">
              <a:xfrm>
                <a:off x="3157" y="3056"/>
                <a:ext cx="497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809" name="Rectangle 208"/>
              <p:cNvSpPr>
                <a:spLocks noChangeArrowheads="1"/>
              </p:cNvSpPr>
              <p:nvPr/>
            </p:nvSpPr>
            <p:spPr bwMode="auto">
              <a:xfrm>
                <a:off x="3157" y="3056"/>
                <a:ext cx="497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810" name="Line 209"/>
              <p:cNvSpPr>
                <a:spLocks noChangeShapeType="1"/>
              </p:cNvSpPr>
              <p:nvPr/>
            </p:nvSpPr>
            <p:spPr bwMode="auto">
              <a:xfrm>
                <a:off x="257" y="3214"/>
                <a:ext cx="289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4811" name="Rectangle 210"/>
              <p:cNvSpPr>
                <a:spLocks noChangeArrowheads="1"/>
              </p:cNvSpPr>
              <p:nvPr/>
            </p:nvSpPr>
            <p:spPr bwMode="auto">
              <a:xfrm>
                <a:off x="257" y="3214"/>
                <a:ext cx="2892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5" name="Line 212"/>
            <p:cNvSpPr>
              <a:spLocks noChangeShapeType="1"/>
            </p:cNvSpPr>
            <p:nvPr/>
          </p:nvSpPr>
          <p:spPr bwMode="auto">
            <a:xfrm>
              <a:off x="3157" y="3214"/>
              <a:ext cx="49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Rectangle 213"/>
            <p:cNvSpPr>
              <a:spLocks noChangeArrowheads="1"/>
            </p:cNvSpPr>
            <p:nvPr/>
          </p:nvSpPr>
          <p:spPr bwMode="auto">
            <a:xfrm>
              <a:off x="3157" y="3214"/>
              <a:ext cx="49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" name="Line 214"/>
            <p:cNvSpPr>
              <a:spLocks noChangeShapeType="1"/>
            </p:cNvSpPr>
            <p:nvPr/>
          </p:nvSpPr>
          <p:spPr bwMode="auto">
            <a:xfrm>
              <a:off x="257" y="3371"/>
              <a:ext cx="289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" name="Rectangle 215"/>
            <p:cNvSpPr>
              <a:spLocks noChangeArrowheads="1"/>
            </p:cNvSpPr>
            <p:nvPr/>
          </p:nvSpPr>
          <p:spPr bwMode="auto">
            <a:xfrm>
              <a:off x="257" y="3371"/>
              <a:ext cx="2892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" name="Line 216"/>
            <p:cNvSpPr>
              <a:spLocks noChangeShapeType="1"/>
            </p:cNvSpPr>
            <p:nvPr/>
          </p:nvSpPr>
          <p:spPr bwMode="auto">
            <a:xfrm>
              <a:off x="3157" y="3371"/>
              <a:ext cx="49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" name="Rectangle 217"/>
            <p:cNvSpPr>
              <a:spLocks noChangeArrowheads="1"/>
            </p:cNvSpPr>
            <p:nvPr/>
          </p:nvSpPr>
          <p:spPr bwMode="auto">
            <a:xfrm>
              <a:off x="3157" y="3371"/>
              <a:ext cx="49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" name="Line 218"/>
            <p:cNvSpPr>
              <a:spLocks noChangeShapeType="1"/>
            </p:cNvSpPr>
            <p:nvPr/>
          </p:nvSpPr>
          <p:spPr bwMode="auto">
            <a:xfrm>
              <a:off x="257" y="3529"/>
              <a:ext cx="289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" name="Rectangle 219"/>
            <p:cNvSpPr>
              <a:spLocks noChangeArrowheads="1"/>
            </p:cNvSpPr>
            <p:nvPr/>
          </p:nvSpPr>
          <p:spPr bwMode="auto">
            <a:xfrm>
              <a:off x="257" y="3529"/>
              <a:ext cx="2892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" name="Line 220"/>
            <p:cNvSpPr>
              <a:spLocks noChangeShapeType="1"/>
            </p:cNvSpPr>
            <p:nvPr/>
          </p:nvSpPr>
          <p:spPr bwMode="auto">
            <a:xfrm>
              <a:off x="3157" y="3529"/>
              <a:ext cx="49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" name="Rectangle 221"/>
            <p:cNvSpPr>
              <a:spLocks noChangeArrowheads="1"/>
            </p:cNvSpPr>
            <p:nvPr/>
          </p:nvSpPr>
          <p:spPr bwMode="auto">
            <a:xfrm>
              <a:off x="3157" y="3529"/>
              <a:ext cx="49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" name="Line 222"/>
            <p:cNvSpPr>
              <a:spLocks noChangeShapeType="1"/>
            </p:cNvSpPr>
            <p:nvPr/>
          </p:nvSpPr>
          <p:spPr bwMode="auto">
            <a:xfrm>
              <a:off x="257" y="3695"/>
              <a:ext cx="289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" name="Rectangle 223"/>
            <p:cNvSpPr>
              <a:spLocks noChangeArrowheads="1"/>
            </p:cNvSpPr>
            <p:nvPr/>
          </p:nvSpPr>
          <p:spPr bwMode="auto">
            <a:xfrm>
              <a:off x="257" y="3695"/>
              <a:ext cx="2892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" name="Line 224"/>
            <p:cNvSpPr>
              <a:spLocks noChangeShapeType="1"/>
            </p:cNvSpPr>
            <p:nvPr/>
          </p:nvSpPr>
          <p:spPr bwMode="auto">
            <a:xfrm>
              <a:off x="3157" y="3695"/>
              <a:ext cx="49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" name="Rectangle 225"/>
            <p:cNvSpPr>
              <a:spLocks noChangeArrowheads="1"/>
            </p:cNvSpPr>
            <p:nvPr/>
          </p:nvSpPr>
          <p:spPr bwMode="auto">
            <a:xfrm>
              <a:off x="3157" y="3695"/>
              <a:ext cx="49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9" name="Line 226"/>
            <p:cNvSpPr>
              <a:spLocks noChangeShapeType="1"/>
            </p:cNvSpPr>
            <p:nvPr/>
          </p:nvSpPr>
          <p:spPr bwMode="auto">
            <a:xfrm>
              <a:off x="1750" y="844"/>
              <a:ext cx="0" cy="300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" name="Rectangle 227"/>
            <p:cNvSpPr>
              <a:spLocks noChangeArrowheads="1"/>
            </p:cNvSpPr>
            <p:nvPr/>
          </p:nvSpPr>
          <p:spPr bwMode="auto">
            <a:xfrm>
              <a:off x="1750" y="844"/>
              <a:ext cx="8" cy="300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1" name="Line 228"/>
            <p:cNvSpPr>
              <a:spLocks noChangeShapeType="1"/>
            </p:cNvSpPr>
            <p:nvPr/>
          </p:nvSpPr>
          <p:spPr bwMode="auto">
            <a:xfrm>
              <a:off x="2264" y="852"/>
              <a:ext cx="0" cy="30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" name="Rectangle 229"/>
            <p:cNvSpPr>
              <a:spLocks noChangeArrowheads="1"/>
            </p:cNvSpPr>
            <p:nvPr/>
          </p:nvSpPr>
          <p:spPr bwMode="auto">
            <a:xfrm>
              <a:off x="2264" y="852"/>
              <a:ext cx="8" cy="30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" name="Line 230"/>
            <p:cNvSpPr>
              <a:spLocks noChangeShapeType="1"/>
            </p:cNvSpPr>
            <p:nvPr/>
          </p:nvSpPr>
          <p:spPr bwMode="auto">
            <a:xfrm>
              <a:off x="2746" y="852"/>
              <a:ext cx="0" cy="30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" name="Rectangle 231"/>
            <p:cNvSpPr>
              <a:spLocks noChangeArrowheads="1"/>
            </p:cNvSpPr>
            <p:nvPr/>
          </p:nvSpPr>
          <p:spPr bwMode="auto">
            <a:xfrm>
              <a:off x="2746" y="852"/>
              <a:ext cx="8" cy="30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" name="Line 232"/>
            <p:cNvSpPr>
              <a:spLocks noChangeShapeType="1"/>
            </p:cNvSpPr>
            <p:nvPr/>
          </p:nvSpPr>
          <p:spPr bwMode="auto">
            <a:xfrm>
              <a:off x="257" y="3853"/>
              <a:ext cx="339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6" name="Rectangle 233"/>
            <p:cNvSpPr>
              <a:spLocks noChangeArrowheads="1"/>
            </p:cNvSpPr>
            <p:nvPr/>
          </p:nvSpPr>
          <p:spPr bwMode="auto">
            <a:xfrm>
              <a:off x="257" y="3853"/>
              <a:ext cx="339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7" name="Rectangle 234"/>
            <p:cNvSpPr>
              <a:spLocks noChangeArrowheads="1"/>
            </p:cNvSpPr>
            <p:nvPr/>
          </p:nvSpPr>
          <p:spPr bwMode="auto">
            <a:xfrm>
              <a:off x="241" y="670"/>
              <a:ext cx="16" cy="335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8" name="Line 235"/>
            <p:cNvSpPr>
              <a:spLocks noChangeShapeType="1"/>
            </p:cNvSpPr>
            <p:nvPr/>
          </p:nvSpPr>
          <p:spPr bwMode="auto">
            <a:xfrm>
              <a:off x="1750" y="3861"/>
              <a:ext cx="0" cy="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9" name="Rectangle 236"/>
            <p:cNvSpPr>
              <a:spLocks noChangeArrowheads="1"/>
            </p:cNvSpPr>
            <p:nvPr/>
          </p:nvSpPr>
          <p:spPr bwMode="auto">
            <a:xfrm>
              <a:off x="1750" y="3861"/>
              <a:ext cx="8" cy="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0" name="Line 237"/>
            <p:cNvSpPr>
              <a:spLocks noChangeShapeType="1"/>
            </p:cNvSpPr>
            <p:nvPr/>
          </p:nvSpPr>
          <p:spPr bwMode="auto">
            <a:xfrm>
              <a:off x="2264" y="3861"/>
              <a:ext cx="0" cy="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1" name="Rectangle 238"/>
            <p:cNvSpPr>
              <a:spLocks noChangeArrowheads="1"/>
            </p:cNvSpPr>
            <p:nvPr/>
          </p:nvSpPr>
          <p:spPr bwMode="auto">
            <a:xfrm>
              <a:off x="2264" y="3861"/>
              <a:ext cx="8" cy="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552" name="Line 239"/>
            <p:cNvSpPr>
              <a:spLocks noChangeShapeType="1"/>
            </p:cNvSpPr>
            <p:nvPr/>
          </p:nvSpPr>
          <p:spPr bwMode="auto">
            <a:xfrm>
              <a:off x="2746" y="3861"/>
              <a:ext cx="0" cy="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553" name="Rectangle 240"/>
            <p:cNvSpPr>
              <a:spLocks noChangeArrowheads="1"/>
            </p:cNvSpPr>
            <p:nvPr/>
          </p:nvSpPr>
          <p:spPr bwMode="auto">
            <a:xfrm>
              <a:off x="2746" y="3861"/>
              <a:ext cx="8" cy="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558" name="Line 241"/>
            <p:cNvSpPr>
              <a:spLocks noChangeShapeType="1"/>
            </p:cNvSpPr>
            <p:nvPr/>
          </p:nvSpPr>
          <p:spPr bwMode="auto">
            <a:xfrm>
              <a:off x="3149" y="1002"/>
              <a:ext cx="0" cy="300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560" name="Rectangle 242"/>
            <p:cNvSpPr>
              <a:spLocks noChangeArrowheads="1"/>
            </p:cNvSpPr>
            <p:nvPr/>
          </p:nvSpPr>
          <p:spPr bwMode="auto">
            <a:xfrm>
              <a:off x="3149" y="1002"/>
              <a:ext cx="8" cy="300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561" name="Rectangle 243"/>
            <p:cNvSpPr>
              <a:spLocks noChangeArrowheads="1"/>
            </p:cNvSpPr>
            <p:nvPr/>
          </p:nvSpPr>
          <p:spPr bwMode="auto">
            <a:xfrm>
              <a:off x="257" y="4011"/>
              <a:ext cx="3413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562" name="Rectangle 244"/>
            <p:cNvSpPr>
              <a:spLocks noChangeArrowheads="1"/>
            </p:cNvSpPr>
            <p:nvPr/>
          </p:nvSpPr>
          <p:spPr bwMode="auto">
            <a:xfrm>
              <a:off x="3654" y="686"/>
              <a:ext cx="16" cy="334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563" name="Line 245"/>
            <p:cNvSpPr>
              <a:spLocks noChangeShapeType="1"/>
            </p:cNvSpPr>
            <p:nvPr/>
          </p:nvSpPr>
          <p:spPr bwMode="auto">
            <a:xfrm>
              <a:off x="249" y="402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564" name="Rectangle 246"/>
            <p:cNvSpPr>
              <a:spLocks noChangeArrowheads="1"/>
            </p:cNvSpPr>
            <p:nvPr/>
          </p:nvSpPr>
          <p:spPr bwMode="auto">
            <a:xfrm>
              <a:off x="249" y="4027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565" name="Line 247"/>
            <p:cNvSpPr>
              <a:spLocks noChangeShapeType="1"/>
            </p:cNvSpPr>
            <p:nvPr/>
          </p:nvSpPr>
          <p:spPr bwMode="auto">
            <a:xfrm>
              <a:off x="1750" y="402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566" name="Rectangle 248"/>
            <p:cNvSpPr>
              <a:spLocks noChangeArrowheads="1"/>
            </p:cNvSpPr>
            <p:nvPr/>
          </p:nvSpPr>
          <p:spPr bwMode="auto">
            <a:xfrm>
              <a:off x="1750" y="4027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567" name="Line 249"/>
            <p:cNvSpPr>
              <a:spLocks noChangeShapeType="1"/>
            </p:cNvSpPr>
            <p:nvPr/>
          </p:nvSpPr>
          <p:spPr bwMode="auto">
            <a:xfrm>
              <a:off x="2264" y="402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568" name="Rectangle 250"/>
            <p:cNvSpPr>
              <a:spLocks noChangeArrowheads="1"/>
            </p:cNvSpPr>
            <p:nvPr/>
          </p:nvSpPr>
          <p:spPr bwMode="auto">
            <a:xfrm>
              <a:off x="2264" y="4027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569" name="Line 251"/>
            <p:cNvSpPr>
              <a:spLocks noChangeShapeType="1"/>
            </p:cNvSpPr>
            <p:nvPr/>
          </p:nvSpPr>
          <p:spPr bwMode="auto">
            <a:xfrm>
              <a:off x="2746" y="402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570" name="Rectangle 252"/>
            <p:cNvSpPr>
              <a:spLocks noChangeArrowheads="1"/>
            </p:cNvSpPr>
            <p:nvPr/>
          </p:nvSpPr>
          <p:spPr bwMode="auto">
            <a:xfrm>
              <a:off x="2746" y="4027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571" name="Line 253"/>
            <p:cNvSpPr>
              <a:spLocks noChangeShapeType="1"/>
            </p:cNvSpPr>
            <p:nvPr/>
          </p:nvSpPr>
          <p:spPr bwMode="auto">
            <a:xfrm>
              <a:off x="3149" y="402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572" name="Rectangle 254"/>
            <p:cNvSpPr>
              <a:spLocks noChangeArrowheads="1"/>
            </p:cNvSpPr>
            <p:nvPr/>
          </p:nvSpPr>
          <p:spPr bwMode="auto">
            <a:xfrm>
              <a:off x="3149" y="4027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573" name="Line 255"/>
            <p:cNvSpPr>
              <a:spLocks noChangeShapeType="1"/>
            </p:cNvSpPr>
            <p:nvPr/>
          </p:nvSpPr>
          <p:spPr bwMode="auto">
            <a:xfrm>
              <a:off x="3662" y="402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574" name="Rectangle 256"/>
            <p:cNvSpPr>
              <a:spLocks noChangeArrowheads="1"/>
            </p:cNvSpPr>
            <p:nvPr/>
          </p:nvSpPr>
          <p:spPr bwMode="auto">
            <a:xfrm>
              <a:off x="3662" y="4027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575" name="Line 257"/>
            <p:cNvSpPr>
              <a:spLocks noChangeShapeType="1"/>
            </p:cNvSpPr>
            <p:nvPr/>
          </p:nvSpPr>
          <p:spPr bwMode="auto">
            <a:xfrm>
              <a:off x="3670" y="6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576" name="Rectangle 258"/>
            <p:cNvSpPr>
              <a:spLocks noChangeArrowheads="1"/>
            </p:cNvSpPr>
            <p:nvPr/>
          </p:nvSpPr>
          <p:spPr bwMode="auto">
            <a:xfrm>
              <a:off x="3670" y="678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577" name="Line 259"/>
            <p:cNvSpPr>
              <a:spLocks noChangeShapeType="1"/>
            </p:cNvSpPr>
            <p:nvPr/>
          </p:nvSpPr>
          <p:spPr bwMode="auto">
            <a:xfrm>
              <a:off x="3670" y="84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578" name="Rectangle 260"/>
            <p:cNvSpPr>
              <a:spLocks noChangeArrowheads="1"/>
            </p:cNvSpPr>
            <p:nvPr/>
          </p:nvSpPr>
          <p:spPr bwMode="auto">
            <a:xfrm>
              <a:off x="3670" y="844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579" name="Line 261"/>
            <p:cNvSpPr>
              <a:spLocks noChangeShapeType="1"/>
            </p:cNvSpPr>
            <p:nvPr/>
          </p:nvSpPr>
          <p:spPr bwMode="auto">
            <a:xfrm>
              <a:off x="3670" y="100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580" name="Rectangle 262"/>
            <p:cNvSpPr>
              <a:spLocks noChangeArrowheads="1"/>
            </p:cNvSpPr>
            <p:nvPr/>
          </p:nvSpPr>
          <p:spPr bwMode="auto">
            <a:xfrm>
              <a:off x="3670" y="1002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581" name="Line 263"/>
            <p:cNvSpPr>
              <a:spLocks noChangeShapeType="1"/>
            </p:cNvSpPr>
            <p:nvPr/>
          </p:nvSpPr>
          <p:spPr bwMode="auto">
            <a:xfrm>
              <a:off x="3670" y="11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582" name="Rectangle 264"/>
            <p:cNvSpPr>
              <a:spLocks noChangeArrowheads="1"/>
            </p:cNvSpPr>
            <p:nvPr/>
          </p:nvSpPr>
          <p:spPr bwMode="auto">
            <a:xfrm>
              <a:off x="3670" y="1160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583" name="Line 265"/>
            <p:cNvSpPr>
              <a:spLocks noChangeShapeType="1"/>
            </p:cNvSpPr>
            <p:nvPr/>
          </p:nvSpPr>
          <p:spPr bwMode="auto">
            <a:xfrm>
              <a:off x="3670" y="131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576" name="Rectangle 266"/>
            <p:cNvSpPr>
              <a:spLocks noChangeArrowheads="1"/>
            </p:cNvSpPr>
            <p:nvPr/>
          </p:nvSpPr>
          <p:spPr bwMode="auto">
            <a:xfrm>
              <a:off x="3670" y="1318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577" name="Line 267"/>
            <p:cNvSpPr>
              <a:spLocks noChangeShapeType="1"/>
            </p:cNvSpPr>
            <p:nvPr/>
          </p:nvSpPr>
          <p:spPr bwMode="auto">
            <a:xfrm>
              <a:off x="3670" y="147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578" name="Rectangle 268"/>
            <p:cNvSpPr>
              <a:spLocks noChangeArrowheads="1"/>
            </p:cNvSpPr>
            <p:nvPr/>
          </p:nvSpPr>
          <p:spPr bwMode="auto">
            <a:xfrm>
              <a:off x="3670" y="1476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579" name="Line 269"/>
            <p:cNvSpPr>
              <a:spLocks noChangeShapeType="1"/>
            </p:cNvSpPr>
            <p:nvPr/>
          </p:nvSpPr>
          <p:spPr bwMode="auto">
            <a:xfrm>
              <a:off x="3670" y="163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580" name="Rectangle 270"/>
            <p:cNvSpPr>
              <a:spLocks noChangeArrowheads="1"/>
            </p:cNvSpPr>
            <p:nvPr/>
          </p:nvSpPr>
          <p:spPr bwMode="auto">
            <a:xfrm>
              <a:off x="3670" y="1634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581" name="Line 271"/>
            <p:cNvSpPr>
              <a:spLocks noChangeShapeType="1"/>
            </p:cNvSpPr>
            <p:nvPr/>
          </p:nvSpPr>
          <p:spPr bwMode="auto">
            <a:xfrm>
              <a:off x="3670" y="179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583" name="Rectangle 272"/>
            <p:cNvSpPr>
              <a:spLocks noChangeArrowheads="1"/>
            </p:cNvSpPr>
            <p:nvPr/>
          </p:nvSpPr>
          <p:spPr bwMode="auto">
            <a:xfrm>
              <a:off x="3670" y="1792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584" name="Line 273"/>
            <p:cNvSpPr>
              <a:spLocks noChangeShapeType="1"/>
            </p:cNvSpPr>
            <p:nvPr/>
          </p:nvSpPr>
          <p:spPr bwMode="auto">
            <a:xfrm>
              <a:off x="3670" y="195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585" name="Rectangle 274"/>
            <p:cNvSpPr>
              <a:spLocks noChangeArrowheads="1"/>
            </p:cNvSpPr>
            <p:nvPr/>
          </p:nvSpPr>
          <p:spPr bwMode="auto">
            <a:xfrm>
              <a:off x="3670" y="1950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586" name="Line 275"/>
            <p:cNvSpPr>
              <a:spLocks noChangeShapeType="1"/>
            </p:cNvSpPr>
            <p:nvPr/>
          </p:nvSpPr>
          <p:spPr bwMode="auto">
            <a:xfrm>
              <a:off x="3670" y="210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587" name="Rectangle 276"/>
            <p:cNvSpPr>
              <a:spLocks noChangeArrowheads="1"/>
            </p:cNvSpPr>
            <p:nvPr/>
          </p:nvSpPr>
          <p:spPr bwMode="auto">
            <a:xfrm>
              <a:off x="3670" y="2108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588" name="Line 277"/>
            <p:cNvSpPr>
              <a:spLocks noChangeShapeType="1"/>
            </p:cNvSpPr>
            <p:nvPr/>
          </p:nvSpPr>
          <p:spPr bwMode="auto">
            <a:xfrm>
              <a:off x="3670" y="226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589" name="Rectangle 278"/>
            <p:cNvSpPr>
              <a:spLocks noChangeArrowheads="1"/>
            </p:cNvSpPr>
            <p:nvPr/>
          </p:nvSpPr>
          <p:spPr bwMode="auto">
            <a:xfrm>
              <a:off x="3670" y="2266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590" name="Line 279"/>
            <p:cNvSpPr>
              <a:spLocks noChangeShapeType="1"/>
            </p:cNvSpPr>
            <p:nvPr/>
          </p:nvSpPr>
          <p:spPr bwMode="auto">
            <a:xfrm>
              <a:off x="3670" y="242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591" name="Rectangle 280"/>
            <p:cNvSpPr>
              <a:spLocks noChangeArrowheads="1"/>
            </p:cNvSpPr>
            <p:nvPr/>
          </p:nvSpPr>
          <p:spPr bwMode="auto">
            <a:xfrm>
              <a:off x="3670" y="2424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592" name="Line 281"/>
            <p:cNvSpPr>
              <a:spLocks noChangeShapeType="1"/>
            </p:cNvSpPr>
            <p:nvPr/>
          </p:nvSpPr>
          <p:spPr bwMode="auto">
            <a:xfrm>
              <a:off x="3670" y="258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593" name="Rectangle 282"/>
            <p:cNvSpPr>
              <a:spLocks noChangeArrowheads="1"/>
            </p:cNvSpPr>
            <p:nvPr/>
          </p:nvSpPr>
          <p:spPr bwMode="auto">
            <a:xfrm>
              <a:off x="3670" y="2582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594" name="Line 283"/>
            <p:cNvSpPr>
              <a:spLocks noChangeShapeType="1"/>
            </p:cNvSpPr>
            <p:nvPr/>
          </p:nvSpPr>
          <p:spPr bwMode="auto">
            <a:xfrm>
              <a:off x="3670" y="274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595" name="Rectangle 284"/>
            <p:cNvSpPr>
              <a:spLocks noChangeArrowheads="1"/>
            </p:cNvSpPr>
            <p:nvPr/>
          </p:nvSpPr>
          <p:spPr bwMode="auto">
            <a:xfrm>
              <a:off x="3670" y="2740"/>
              <a:ext cx="8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596" name="Line 285"/>
            <p:cNvSpPr>
              <a:spLocks noChangeShapeType="1"/>
            </p:cNvSpPr>
            <p:nvPr/>
          </p:nvSpPr>
          <p:spPr bwMode="auto">
            <a:xfrm>
              <a:off x="3670" y="289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597" name="Rectangle 286"/>
            <p:cNvSpPr>
              <a:spLocks noChangeArrowheads="1"/>
            </p:cNvSpPr>
            <p:nvPr/>
          </p:nvSpPr>
          <p:spPr bwMode="auto">
            <a:xfrm>
              <a:off x="3670" y="2898"/>
              <a:ext cx="8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598" name="Line 287"/>
            <p:cNvSpPr>
              <a:spLocks noChangeShapeType="1"/>
            </p:cNvSpPr>
            <p:nvPr/>
          </p:nvSpPr>
          <p:spPr bwMode="auto">
            <a:xfrm>
              <a:off x="3670" y="305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599" name="Rectangle 288"/>
            <p:cNvSpPr>
              <a:spLocks noChangeArrowheads="1"/>
            </p:cNvSpPr>
            <p:nvPr/>
          </p:nvSpPr>
          <p:spPr bwMode="auto">
            <a:xfrm>
              <a:off x="3670" y="3056"/>
              <a:ext cx="8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600" name="Line 289"/>
            <p:cNvSpPr>
              <a:spLocks noChangeShapeType="1"/>
            </p:cNvSpPr>
            <p:nvPr/>
          </p:nvSpPr>
          <p:spPr bwMode="auto">
            <a:xfrm>
              <a:off x="3670" y="321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601" name="Rectangle 290"/>
            <p:cNvSpPr>
              <a:spLocks noChangeArrowheads="1"/>
            </p:cNvSpPr>
            <p:nvPr/>
          </p:nvSpPr>
          <p:spPr bwMode="auto">
            <a:xfrm>
              <a:off x="3670" y="3214"/>
              <a:ext cx="8" cy="7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602" name="Line 291"/>
            <p:cNvSpPr>
              <a:spLocks noChangeShapeType="1"/>
            </p:cNvSpPr>
            <p:nvPr/>
          </p:nvSpPr>
          <p:spPr bwMode="auto">
            <a:xfrm>
              <a:off x="3670" y="337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603" name="Rectangle 292"/>
            <p:cNvSpPr>
              <a:spLocks noChangeArrowheads="1"/>
            </p:cNvSpPr>
            <p:nvPr/>
          </p:nvSpPr>
          <p:spPr bwMode="auto">
            <a:xfrm>
              <a:off x="3670" y="3371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604" name="Line 293"/>
            <p:cNvSpPr>
              <a:spLocks noChangeShapeType="1"/>
            </p:cNvSpPr>
            <p:nvPr/>
          </p:nvSpPr>
          <p:spPr bwMode="auto">
            <a:xfrm>
              <a:off x="3670" y="352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605" name="Rectangle 294"/>
            <p:cNvSpPr>
              <a:spLocks noChangeArrowheads="1"/>
            </p:cNvSpPr>
            <p:nvPr/>
          </p:nvSpPr>
          <p:spPr bwMode="auto">
            <a:xfrm>
              <a:off x="3670" y="3529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606" name="Line 295"/>
            <p:cNvSpPr>
              <a:spLocks noChangeShapeType="1"/>
            </p:cNvSpPr>
            <p:nvPr/>
          </p:nvSpPr>
          <p:spPr bwMode="auto">
            <a:xfrm>
              <a:off x="3670" y="3695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607" name="Rectangle 296"/>
            <p:cNvSpPr>
              <a:spLocks noChangeArrowheads="1"/>
            </p:cNvSpPr>
            <p:nvPr/>
          </p:nvSpPr>
          <p:spPr bwMode="auto">
            <a:xfrm>
              <a:off x="3670" y="3695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608" name="Line 297"/>
            <p:cNvSpPr>
              <a:spLocks noChangeShapeType="1"/>
            </p:cNvSpPr>
            <p:nvPr/>
          </p:nvSpPr>
          <p:spPr bwMode="auto">
            <a:xfrm>
              <a:off x="3670" y="385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609" name="Rectangle 298"/>
            <p:cNvSpPr>
              <a:spLocks noChangeArrowheads="1"/>
            </p:cNvSpPr>
            <p:nvPr/>
          </p:nvSpPr>
          <p:spPr bwMode="auto">
            <a:xfrm>
              <a:off x="3670" y="3853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610" name="Line 299"/>
            <p:cNvSpPr>
              <a:spLocks noChangeShapeType="1"/>
            </p:cNvSpPr>
            <p:nvPr/>
          </p:nvSpPr>
          <p:spPr bwMode="auto">
            <a:xfrm>
              <a:off x="3670" y="401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611" name="Rectangle 300"/>
            <p:cNvSpPr>
              <a:spLocks noChangeArrowheads="1"/>
            </p:cNvSpPr>
            <p:nvPr/>
          </p:nvSpPr>
          <p:spPr bwMode="auto">
            <a:xfrm>
              <a:off x="3670" y="4019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5D1900B-4C39-4FFB-9C75-DCD127578250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cs-CZ" altLang="en-US" sz="1400" smtClean="0"/>
          </a:p>
        </p:txBody>
      </p:sp>
      <p:sp>
        <p:nvSpPr>
          <p:cNvPr id="24579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>
                <a:solidFill>
                  <a:schemeClr val="tx2"/>
                </a:solidFill>
              </a:rPr>
              <a:t>Výdaje </a:t>
            </a:r>
            <a:r>
              <a:rPr lang="cs-CZ" altLang="en-US" sz="2400" b="1">
                <a:solidFill>
                  <a:schemeClr val="tx2"/>
                </a:solidFill>
              </a:rPr>
              <a:t>– </a:t>
            </a:r>
            <a:r>
              <a:rPr lang="cs-CZ" altLang="en-US" sz="3600" b="1">
                <a:solidFill>
                  <a:schemeClr val="tx2"/>
                </a:solidFill>
              </a:rPr>
              <a:t>Granty</a:t>
            </a:r>
            <a:endParaRPr lang="en-US" altLang="en-US" sz="6000">
              <a:solidFill>
                <a:schemeClr val="tx2"/>
              </a:solidFill>
            </a:endParaRPr>
          </a:p>
        </p:txBody>
      </p:sp>
      <p:sp>
        <p:nvSpPr>
          <p:cNvPr id="24581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10" name="TextovéPole 6"/>
          <p:cNvSpPr txBox="1">
            <a:spLocks noChangeArrowheads="1"/>
          </p:cNvSpPr>
          <p:nvPr/>
        </p:nvSpPr>
        <p:spPr bwMode="auto">
          <a:xfrm>
            <a:off x="395288" y="1339850"/>
            <a:ext cx="8748712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000" dirty="0" smtClean="0"/>
              <a:t>Na grantový program je vyčleněno celkem </a:t>
            </a:r>
            <a:r>
              <a:rPr lang="cs-CZ" sz="2800" b="1" dirty="0" smtClean="0">
                <a:solidFill>
                  <a:srgbClr val="FF0000"/>
                </a:solidFill>
              </a:rPr>
              <a:t>1.810 </a:t>
            </a:r>
            <a:r>
              <a:rPr lang="cs-CZ" sz="2800" b="1" dirty="0" err="1" smtClean="0">
                <a:solidFill>
                  <a:srgbClr val="FF0000"/>
                </a:solidFill>
              </a:rPr>
              <a:t>tis.Kč</a:t>
            </a:r>
            <a:r>
              <a:rPr lang="cs-CZ" sz="2000" dirty="0" smtClean="0"/>
              <a:t> a to takto :</a:t>
            </a:r>
          </a:p>
          <a:p>
            <a:pPr algn="l" eaLnBrk="1" hangingPunct="1">
              <a:defRPr/>
            </a:pPr>
            <a:endParaRPr lang="cs-CZ" sz="2000" dirty="0" smtClean="0"/>
          </a:p>
          <a:p>
            <a:pPr marL="1028700" lvl="1" algn="l" eaLnBrk="1" hangingPunct="1">
              <a:buFont typeface="Wingdings" pitchFamily="2" charset="2"/>
              <a:buChar char="Ø"/>
              <a:defRPr/>
            </a:pPr>
            <a:r>
              <a:rPr lang="cs-CZ" sz="2000" dirty="0" smtClean="0"/>
              <a:t>Účelové přiděleno 			1.010 </a:t>
            </a:r>
            <a:r>
              <a:rPr lang="cs-CZ" sz="2000" dirty="0" err="1" smtClean="0"/>
              <a:t>tis.Kč</a:t>
            </a:r>
            <a:endParaRPr lang="cs-CZ" sz="2000" dirty="0" smtClean="0"/>
          </a:p>
          <a:p>
            <a:pPr marL="1943100" lvl="3" indent="-285750" algn="l" eaLnBrk="1" hangingPunct="1">
              <a:buFont typeface="Wingdings" pitchFamily="2" charset="2"/>
              <a:buChar char="§"/>
              <a:defRPr/>
            </a:pPr>
            <a:r>
              <a:rPr lang="cs-CZ" sz="2000" dirty="0" smtClean="0"/>
              <a:t>Sport				   765 </a:t>
            </a:r>
            <a:r>
              <a:rPr lang="cs-CZ" sz="2000" dirty="0" err="1" smtClean="0"/>
              <a:t>tis.Kč</a:t>
            </a:r>
            <a:r>
              <a:rPr lang="cs-CZ" sz="2000" dirty="0" smtClean="0"/>
              <a:t>	</a:t>
            </a:r>
          </a:p>
          <a:p>
            <a:pPr marL="1943100" lvl="3" indent="-285750" algn="l" eaLnBrk="1" hangingPunct="1">
              <a:buFont typeface="Wingdings" pitchFamily="2" charset="2"/>
              <a:buChar char="§"/>
              <a:defRPr/>
            </a:pPr>
            <a:r>
              <a:rPr lang="cs-CZ" sz="2000" dirty="0" smtClean="0"/>
              <a:t>Kultura			   199 </a:t>
            </a:r>
            <a:r>
              <a:rPr lang="cs-CZ" sz="2000" dirty="0" err="1" smtClean="0"/>
              <a:t>tis.Kč</a:t>
            </a:r>
            <a:r>
              <a:rPr lang="cs-CZ" sz="2000" dirty="0" smtClean="0"/>
              <a:t>	</a:t>
            </a:r>
          </a:p>
          <a:p>
            <a:pPr marL="1943100" lvl="3" indent="-285750" algn="l" eaLnBrk="1" hangingPunct="1">
              <a:buFont typeface="Wingdings" pitchFamily="2" charset="2"/>
              <a:buChar char="§"/>
              <a:defRPr/>
            </a:pPr>
            <a:r>
              <a:rPr lang="cs-CZ" sz="2000" dirty="0" smtClean="0"/>
              <a:t>Sociální oblast			     46 </a:t>
            </a:r>
            <a:r>
              <a:rPr lang="cs-CZ" sz="2000" dirty="0" err="1" smtClean="0"/>
              <a:t>tis.Kč</a:t>
            </a:r>
            <a:endParaRPr lang="cs-CZ" sz="2000" dirty="0" smtClean="0"/>
          </a:p>
          <a:p>
            <a:pPr marL="1657350" lvl="3" indent="0" algn="l" eaLnBrk="1" hangingPunct="1">
              <a:defRPr/>
            </a:pPr>
            <a:endParaRPr lang="cs-CZ" sz="2000" dirty="0" smtClean="0"/>
          </a:p>
          <a:p>
            <a:pPr marL="1085850" lvl="1" algn="l" eaLnBrk="1" hangingPunct="1">
              <a:buFont typeface="Wingdings" pitchFamily="2" charset="2"/>
              <a:buChar char="Ø"/>
              <a:defRPr/>
            </a:pPr>
            <a:r>
              <a:rPr lang="cs-CZ" sz="2000" dirty="0" smtClean="0"/>
              <a:t>Rezerva na granty v </a:t>
            </a:r>
            <a:r>
              <a:rPr lang="cs-CZ" sz="2000" dirty="0" err="1" smtClean="0"/>
              <a:t>II.pololetí</a:t>
            </a:r>
            <a:r>
              <a:rPr lang="cs-CZ" sz="2000" dirty="0" smtClean="0"/>
              <a:t> 2014	  800 </a:t>
            </a:r>
            <a:r>
              <a:rPr lang="cs-CZ" sz="2000" dirty="0" err="1" smtClean="0"/>
              <a:t>tis.Kč</a:t>
            </a:r>
            <a:endParaRPr lang="cs-CZ" sz="2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167C4D6-6BAF-41AE-97DA-39296D26E4DA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cs-CZ" altLang="en-US" sz="1400" smtClean="0"/>
          </a:p>
        </p:txBody>
      </p:sp>
      <p:sp>
        <p:nvSpPr>
          <p:cNvPr id="25603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>
                <a:solidFill>
                  <a:schemeClr val="tx2"/>
                </a:solidFill>
              </a:rPr>
              <a:t>Výdaje </a:t>
            </a:r>
            <a:r>
              <a:rPr lang="cs-CZ" altLang="en-US" sz="1800" b="1">
                <a:solidFill>
                  <a:schemeClr val="tx2"/>
                </a:solidFill>
              </a:rPr>
              <a:t>– </a:t>
            </a:r>
            <a:r>
              <a:rPr lang="cs-CZ" altLang="en-US" sz="2800" b="1">
                <a:solidFill>
                  <a:schemeClr val="tx2"/>
                </a:solidFill>
              </a:rPr>
              <a:t>Granty – Sport – 765 tis.Kč</a:t>
            </a:r>
            <a:endParaRPr lang="en-US" altLang="en-US" sz="6000">
              <a:solidFill>
                <a:schemeClr val="tx2"/>
              </a:solidFill>
            </a:endParaRPr>
          </a:p>
        </p:txBody>
      </p:sp>
      <p:sp>
        <p:nvSpPr>
          <p:cNvPr id="25605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60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073150"/>
            <a:ext cx="7024688" cy="548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A8DE9BB-D880-452D-9F18-919C11E32170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cs-CZ" altLang="en-US" sz="1400" smtClean="0"/>
          </a:p>
        </p:txBody>
      </p:sp>
      <p:sp>
        <p:nvSpPr>
          <p:cNvPr id="26627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>
                <a:solidFill>
                  <a:schemeClr val="tx2"/>
                </a:solidFill>
              </a:rPr>
              <a:t>Výdaje </a:t>
            </a:r>
            <a:r>
              <a:rPr lang="cs-CZ" altLang="en-US" sz="1800" b="1">
                <a:solidFill>
                  <a:schemeClr val="tx2"/>
                </a:solidFill>
              </a:rPr>
              <a:t>– </a:t>
            </a:r>
            <a:r>
              <a:rPr lang="cs-CZ" altLang="en-US" sz="2800" b="1">
                <a:solidFill>
                  <a:schemeClr val="tx2"/>
                </a:solidFill>
              </a:rPr>
              <a:t>Granty – Sport – 765 tis.Kč</a:t>
            </a:r>
            <a:endParaRPr lang="en-US" altLang="en-US" sz="6000">
              <a:solidFill>
                <a:schemeClr val="tx2"/>
              </a:solidFill>
            </a:endParaRPr>
          </a:p>
        </p:txBody>
      </p:sp>
      <p:sp>
        <p:nvSpPr>
          <p:cNvPr id="26629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663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219200"/>
            <a:ext cx="8208963" cy="394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AC2C791-801B-433F-B200-A67CA28AB990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cs-CZ" altLang="en-US" sz="1400" smtClean="0"/>
          </a:p>
        </p:txBody>
      </p:sp>
      <p:sp>
        <p:nvSpPr>
          <p:cNvPr id="27651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>
                <a:solidFill>
                  <a:schemeClr val="tx2"/>
                </a:solidFill>
              </a:rPr>
              <a:t>Výdaje </a:t>
            </a:r>
            <a:r>
              <a:rPr lang="cs-CZ" altLang="en-US" sz="1800" b="1">
                <a:solidFill>
                  <a:schemeClr val="tx2"/>
                </a:solidFill>
              </a:rPr>
              <a:t>– </a:t>
            </a:r>
            <a:r>
              <a:rPr lang="cs-CZ" altLang="en-US" sz="2800" b="1">
                <a:solidFill>
                  <a:schemeClr val="tx2"/>
                </a:solidFill>
              </a:rPr>
              <a:t>Granty – Sport – 765 tis.Kč</a:t>
            </a:r>
            <a:endParaRPr lang="en-US" altLang="en-US" sz="6000">
              <a:solidFill>
                <a:schemeClr val="tx2"/>
              </a:solidFill>
            </a:endParaRPr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765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1050925"/>
            <a:ext cx="6767513" cy="544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3B2601D-5A31-414E-AEE6-852D4CC2EAE8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cs-CZ" altLang="en-US" sz="1400" smtClean="0"/>
          </a:p>
        </p:txBody>
      </p:sp>
      <p:sp>
        <p:nvSpPr>
          <p:cNvPr id="28675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>
                <a:solidFill>
                  <a:schemeClr val="tx2"/>
                </a:solidFill>
              </a:rPr>
              <a:t>Výdaje </a:t>
            </a:r>
            <a:r>
              <a:rPr lang="cs-CZ" altLang="en-US" sz="2400" b="1">
                <a:solidFill>
                  <a:schemeClr val="tx2"/>
                </a:solidFill>
              </a:rPr>
              <a:t>– Granty – Kultura – 199 tis.Kč</a:t>
            </a:r>
            <a:endParaRPr lang="en-US" altLang="en-US" sz="6000">
              <a:solidFill>
                <a:schemeClr val="tx2"/>
              </a:solidFill>
            </a:endParaRPr>
          </a:p>
        </p:txBody>
      </p:sp>
      <p:sp>
        <p:nvSpPr>
          <p:cNvPr id="28677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867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125538"/>
            <a:ext cx="8064500" cy="475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13BE0FE-977D-47DB-B8B4-B8148826EFE3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cs-CZ" altLang="en-US" sz="1400" smtClean="0"/>
          </a:p>
        </p:txBody>
      </p:sp>
      <p:sp>
        <p:nvSpPr>
          <p:cNvPr id="29699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>
                <a:solidFill>
                  <a:schemeClr val="tx2"/>
                </a:solidFill>
              </a:rPr>
              <a:t>Výdaje </a:t>
            </a:r>
            <a:r>
              <a:rPr lang="cs-CZ" altLang="en-US" sz="2400" b="1">
                <a:solidFill>
                  <a:schemeClr val="tx2"/>
                </a:solidFill>
              </a:rPr>
              <a:t>– Granty – Kultura – 199 tis.Kč</a:t>
            </a:r>
            <a:endParaRPr lang="en-US" altLang="en-US" sz="6000">
              <a:solidFill>
                <a:schemeClr val="tx2"/>
              </a:solidFill>
            </a:endParaRPr>
          </a:p>
        </p:txBody>
      </p:sp>
      <p:sp>
        <p:nvSpPr>
          <p:cNvPr id="29701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970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998538"/>
            <a:ext cx="7018337" cy="563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209A781-2796-4462-A6DA-E02F977387ED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cs-CZ" altLang="en-US" sz="1400" smtClean="0"/>
          </a:p>
        </p:txBody>
      </p:sp>
      <p:sp>
        <p:nvSpPr>
          <p:cNvPr id="30723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>
                <a:solidFill>
                  <a:schemeClr val="tx2"/>
                </a:solidFill>
              </a:rPr>
              <a:t>Výdaje </a:t>
            </a:r>
            <a:r>
              <a:rPr lang="cs-CZ" altLang="en-US" sz="2400" b="1">
                <a:solidFill>
                  <a:schemeClr val="tx2"/>
                </a:solidFill>
              </a:rPr>
              <a:t>– Granty – Sociální oblast – 46 tis.Kč</a:t>
            </a:r>
            <a:endParaRPr lang="en-US" altLang="en-US" sz="6000">
              <a:solidFill>
                <a:schemeClr val="tx2"/>
              </a:solidFill>
            </a:endParaRPr>
          </a:p>
        </p:txBody>
      </p:sp>
      <p:sp>
        <p:nvSpPr>
          <p:cNvPr id="30725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3072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125538"/>
            <a:ext cx="8064500" cy="397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B7615CB-D83B-4BA0-AE9D-19C9A96F66AB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cs-CZ" altLang="en-US" sz="1400" smtClean="0"/>
          </a:p>
        </p:txBody>
      </p:sp>
      <p:sp>
        <p:nvSpPr>
          <p:cNvPr id="31747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>
                <a:solidFill>
                  <a:schemeClr val="tx2"/>
                </a:solidFill>
              </a:rPr>
              <a:t>Výdaje </a:t>
            </a:r>
            <a:r>
              <a:rPr lang="cs-CZ" altLang="en-US" sz="2000" b="1">
                <a:solidFill>
                  <a:schemeClr val="tx2"/>
                </a:solidFill>
              </a:rPr>
              <a:t>– </a:t>
            </a:r>
            <a:r>
              <a:rPr lang="cs-CZ" altLang="en-US" sz="2800" b="1">
                <a:solidFill>
                  <a:schemeClr val="tx2"/>
                </a:solidFill>
              </a:rPr>
              <a:t>Investice</a:t>
            </a:r>
            <a:endParaRPr lang="en-US" altLang="en-US" sz="5400">
              <a:solidFill>
                <a:schemeClr val="tx2"/>
              </a:solidFill>
            </a:endParaRPr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50" name="TextovéPole 7"/>
          <p:cNvSpPr txBox="1">
            <a:spLocks noChangeArrowheads="1"/>
          </p:cNvSpPr>
          <p:nvPr/>
        </p:nvSpPr>
        <p:spPr bwMode="auto">
          <a:xfrm>
            <a:off x="357188" y="1143000"/>
            <a:ext cx="8501062" cy="609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000" b="1"/>
              <a:t>Na základě investičního plánu na roky 2011 – 2014 Rada města navrhuje zařadit do rozpočtu rok 2014 investice v celkové výši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000" b="1">
              <a:solidFill>
                <a:srgbClr val="FF33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2000" b="1">
                <a:solidFill>
                  <a:srgbClr val="FF3300"/>
                </a:solidFill>
              </a:rPr>
              <a:t>34.352 tis.Kč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200" b="1">
                <a:solidFill>
                  <a:srgbClr val="FF3300"/>
                </a:solidFill>
              </a:rPr>
              <a:t>(v rozpočtu r.2013 bylo 17.721 tis.Kč)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2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800"/>
              <a:t>K zamezení problému s financováním investic bylo rozdělení investic do rozpočtu rozčleněno takto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en-US" sz="1800"/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en-US" sz="1800"/>
              <a:t>  Investice zařazené přímo do rozpočtu		15.502  tis.Kč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cs-CZ" altLang="en-US" sz="1800"/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en-US" sz="1800"/>
              <a:t>  Zateplení Základní školy 			18.850 tis.Kč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cs-CZ" altLang="en-US" sz="1800"/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en-US" sz="1800"/>
              <a:t> Investice podmíněné získáním dotace		  3.501 tis.Kč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cs-CZ" altLang="en-US" sz="1800"/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en-US" sz="1800"/>
              <a:t>  Investice nezařazené do rozpočtu		   1.000 tis.Kč	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cs-CZ" altLang="en-US" sz="180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cs-CZ" altLang="en-US" sz="1100"/>
              <a:t>         (realizace těchto investic  je podmíněna vývojem příjmové stránky rozpočtu a budou zařazovány v jednotlivých rozpočtových změnách)	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cs-CZ" altLang="en-US" sz="1100"/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cs-CZ" altLang="en-US" sz="11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en-US" sz="1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FB8C4DA-30C5-4CB1-B74E-B2E223DAAA54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cs-CZ" altLang="en-US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en-US" sz="4000" b="1" smtClean="0">
                <a:solidFill>
                  <a:schemeClr val="tx1"/>
                </a:solidFill>
              </a:rPr>
              <a:t/>
            </a:r>
            <a:br>
              <a:rPr lang="cs-CZ" altLang="en-US" sz="4000" b="1" smtClean="0">
                <a:solidFill>
                  <a:schemeClr val="tx1"/>
                </a:solidFill>
              </a:rPr>
            </a:br>
            <a:r>
              <a:rPr lang="cs-CZ" altLang="en-US" sz="4000" b="1" smtClean="0">
                <a:solidFill>
                  <a:schemeClr val="tx1"/>
                </a:solidFill>
              </a:rPr>
              <a:t/>
            </a:r>
            <a:br>
              <a:rPr lang="cs-CZ" altLang="en-US" sz="4000" b="1" smtClean="0">
                <a:solidFill>
                  <a:schemeClr val="tx1"/>
                </a:solidFill>
              </a:rPr>
            </a:br>
            <a:r>
              <a:rPr lang="cs-CZ" altLang="en-US" sz="4000" b="1" smtClean="0">
                <a:solidFill>
                  <a:schemeClr val="tx1"/>
                </a:solidFill>
              </a:rPr>
              <a:t>Rozpočtované příjmy</a:t>
            </a:r>
            <a:br>
              <a:rPr lang="cs-CZ" altLang="en-US" sz="4000" b="1" smtClean="0">
                <a:solidFill>
                  <a:schemeClr val="tx1"/>
                </a:solidFill>
              </a:rPr>
            </a:br>
            <a:r>
              <a:rPr lang="cs-CZ" altLang="en-US" sz="2400" b="1" smtClean="0">
                <a:solidFill>
                  <a:schemeClr val="tx1"/>
                </a:solidFill>
              </a:rPr>
              <a:t>na rok 2014</a:t>
            </a:r>
            <a:br>
              <a:rPr lang="cs-CZ" altLang="en-US" sz="2400" b="1" smtClean="0">
                <a:solidFill>
                  <a:schemeClr val="tx1"/>
                </a:solidFill>
              </a:rPr>
            </a:br>
            <a:r>
              <a:rPr lang="cs-CZ" altLang="en-US" sz="2000" b="1" smtClean="0">
                <a:solidFill>
                  <a:schemeClr val="tx1"/>
                </a:solidFill>
              </a:rPr>
              <a:t/>
            </a:r>
            <a:br>
              <a:rPr lang="cs-CZ" altLang="en-US" sz="2000" b="1" smtClean="0">
                <a:solidFill>
                  <a:schemeClr val="tx1"/>
                </a:solidFill>
              </a:rPr>
            </a:br>
            <a:r>
              <a:rPr lang="cs-CZ" altLang="en-US" sz="2000" b="1" smtClean="0">
                <a:solidFill>
                  <a:schemeClr val="tx1"/>
                </a:solidFill>
              </a:rPr>
              <a:t/>
            </a:r>
            <a:br>
              <a:rPr lang="cs-CZ" altLang="en-US" sz="2000" b="1" smtClean="0">
                <a:solidFill>
                  <a:schemeClr val="tx1"/>
                </a:solidFill>
              </a:rPr>
            </a:br>
            <a:r>
              <a:rPr lang="cs-CZ" altLang="en-US" sz="2000" b="1" smtClean="0">
                <a:solidFill>
                  <a:schemeClr val="tx1"/>
                </a:solidFill>
              </a:rPr>
              <a:t/>
            </a:r>
            <a:br>
              <a:rPr lang="cs-CZ" altLang="en-US" sz="2000" b="1" smtClean="0">
                <a:solidFill>
                  <a:schemeClr val="tx1"/>
                </a:solidFill>
              </a:rPr>
            </a:br>
            <a:endParaRPr lang="en-US" altLang="en-US" sz="1600" b="1" smtClean="0">
              <a:solidFill>
                <a:schemeClr val="tx1"/>
              </a:solidFill>
            </a:endParaRP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076700"/>
            <a:ext cx="12477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907A440-FA31-450C-97B3-4CC846BA1873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cs-CZ" altLang="en-US" sz="1400" smtClean="0"/>
          </a:p>
        </p:txBody>
      </p:sp>
      <p:sp>
        <p:nvSpPr>
          <p:cNvPr id="32771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395288" y="26670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>
                <a:solidFill>
                  <a:schemeClr val="tx2"/>
                </a:solidFill>
              </a:rPr>
              <a:t>Investice </a:t>
            </a:r>
            <a:r>
              <a:rPr lang="cs-CZ" altLang="en-US" sz="2400" b="1">
                <a:solidFill>
                  <a:schemeClr val="tx2"/>
                </a:solidFill>
              </a:rPr>
              <a:t>– zařazené přímo do rozpočtu 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2773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3277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058863"/>
            <a:ext cx="6191250" cy="553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81CE684-92E0-45E9-BCAF-2001CCF9261B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cs-CZ" altLang="en-US" sz="1400" smtClean="0"/>
          </a:p>
        </p:txBody>
      </p:sp>
      <p:sp>
        <p:nvSpPr>
          <p:cNvPr id="33795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>
                <a:solidFill>
                  <a:schemeClr val="tx2"/>
                </a:solidFill>
              </a:rPr>
              <a:t>Investice </a:t>
            </a:r>
            <a:r>
              <a:rPr lang="cs-CZ" altLang="en-US" sz="2400" b="1">
                <a:solidFill>
                  <a:schemeClr val="tx2"/>
                </a:solidFill>
              </a:rPr>
              <a:t>– zařazené přímo do rozpočtu 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7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3379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195388"/>
            <a:ext cx="7445375" cy="477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95BBCB3-74F3-4B40-AB45-3818637711D0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32</a:t>
            </a:fld>
            <a:endParaRPr lang="cs-CZ" altLang="en-US" sz="1400" smtClean="0"/>
          </a:p>
        </p:txBody>
      </p:sp>
      <p:sp>
        <p:nvSpPr>
          <p:cNvPr id="34819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821" name="Rectangle 3"/>
          <p:cNvSpPr>
            <a:spLocks noChangeArrowheads="1"/>
          </p:cNvSpPr>
          <p:nvPr/>
        </p:nvSpPr>
        <p:spPr bwMode="auto">
          <a:xfrm>
            <a:off x="395288" y="26670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>
                <a:solidFill>
                  <a:schemeClr val="tx2"/>
                </a:solidFill>
              </a:rPr>
              <a:t>Investice </a:t>
            </a:r>
            <a:r>
              <a:rPr lang="cs-CZ" altLang="en-US" sz="2400" b="1">
                <a:solidFill>
                  <a:schemeClr val="tx2"/>
                </a:solidFill>
              </a:rPr>
              <a:t>– zařazené přímo do rozpočtu </a:t>
            </a:r>
            <a:endParaRPr lang="en-US" altLang="en-US" sz="2800">
              <a:solidFill>
                <a:schemeClr val="tx2"/>
              </a:solidFill>
            </a:endParaRPr>
          </a:p>
        </p:txBody>
      </p:sp>
      <p:pic>
        <p:nvPicPr>
          <p:cNvPr id="3482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1219200"/>
            <a:ext cx="8134350" cy="437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B78D212-144A-4437-AED2-C86045D6557F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33</a:t>
            </a:fld>
            <a:endParaRPr lang="cs-CZ" altLang="en-US" sz="1400" smtClean="0"/>
          </a:p>
        </p:txBody>
      </p:sp>
      <p:sp>
        <p:nvSpPr>
          <p:cNvPr id="35843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395288" y="26670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>
                <a:solidFill>
                  <a:schemeClr val="tx2"/>
                </a:solidFill>
              </a:rPr>
              <a:t>Investice </a:t>
            </a:r>
            <a:r>
              <a:rPr lang="cs-CZ" altLang="en-US" sz="2400" b="1">
                <a:solidFill>
                  <a:schemeClr val="tx2"/>
                </a:solidFill>
              </a:rPr>
              <a:t>– zařazené přímo do rozpočtu </a:t>
            </a:r>
            <a:endParaRPr lang="en-US" altLang="en-US" sz="2800">
              <a:solidFill>
                <a:schemeClr val="tx2"/>
              </a:solidFill>
            </a:endParaRPr>
          </a:p>
        </p:txBody>
      </p:sp>
      <p:pic>
        <p:nvPicPr>
          <p:cNvPr id="358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1052513"/>
            <a:ext cx="6540500" cy="551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8341053-6E48-4E72-A766-FDF2670B0EF8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34</a:t>
            </a:fld>
            <a:endParaRPr lang="cs-CZ" altLang="en-US" sz="1400" smtClean="0"/>
          </a:p>
        </p:txBody>
      </p:sp>
      <p:sp>
        <p:nvSpPr>
          <p:cNvPr id="36867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869" name="Rectangle 3"/>
          <p:cNvSpPr>
            <a:spLocks noChangeArrowheads="1"/>
          </p:cNvSpPr>
          <p:nvPr/>
        </p:nvSpPr>
        <p:spPr bwMode="auto">
          <a:xfrm>
            <a:off x="395288" y="26670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>
                <a:solidFill>
                  <a:schemeClr val="tx2"/>
                </a:solidFill>
              </a:rPr>
              <a:t>Investice </a:t>
            </a:r>
            <a:r>
              <a:rPr lang="cs-CZ" altLang="en-US" sz="2400" b="1">
                <a:solidFill>
                  <a:schemeClr val="tx2"/>
                </a:solidFill>
              </a:rPr>
              <a:t>– zařazené přímo do rozpočtu </a:t>
            </a:r>
            <a:endParaRPr lang="en-US" altLang="en-US" sz="2800">
              <a:solidFill>
                <a:schemeClr val="tx2"/>
              </a:solidFill>
            </a:endParaRPr>
          </a:p>
        </p:txBody>
      </p:sp>
      <p:pic>
        <p:nvPicPr>
          <p:cNvPr id="368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3" y="1219200"/>
            <a:ext cx="7343775" cy="477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B0405D4-E0E9-49E4-ABA6-D64442F45BEF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35</a:t>
            </a:fld>
            <a:endParaRPr lang="cs-CZ" altLang="en-US" sz="1400" smtClean="0"/>
          </a:p>
        </p:txBody>
      </p:sp>
      <p:sp>
        <p:nvSpPr>
          <p:cNvPr id="37891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>
                <a:solidFill>
                  <a:schemeClr val="tx2"/>
                </a:solidFill>
              </a:rPr>
              <a:t>Investice</a:t>
            </a:r>
            <a:r>
              <a:rPr lang="cs-CZ" altLang="en-US" sz="2000" b="1">
                <a:solidFill>
                  <a:schemeClr val="tx2"/>
                </a:solidFill>
              </a:rPr>
              <a:t> – nezařazené</a:t>
            </a: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37893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3789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1371600"/>
            <a:ext cx="84280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3" y="2525713"/>
            <a:ext cx="8405812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12AD65D-A9D0-4554-912D-D485B224714B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36</a:t>
            </a:fld>
            <a:endParaRPr lang="cs-CZ" altLang="en-US" sz="1400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en-US" sz="4000" b="1" smtClean="0">
                <a:solidFill>
                  <a:schemeClr val="tx1"/>
                </a:solidFill>
              </a:rPr>
              <a:t/>
            </a:r>
            <a:br>
              <a:rPr lang="cs-CZ" altLang="en-US" sz="4000" b="1" smtClean="0">
                <a:solidFill>
                  <a:schemeClr val="tx1"/>
                </a:solidFill>
              </a:rPr>
            </a:br>
            <a:r>
              <a:rPr lang="cs-CZ" altLang="en-US" sz="4000" b="1" smtClean="0">
                <a:solidFill>
                  <a:schemeClr val="tx1"/>
                </a:solidFill>
              </a:rPr>
              <a:t/>
            </a:r>
            <a:br>
              <a:rPr lang="cs-CZ" altLang="en-US" sz="4000" b="1" smtClean="0">
                <a:solidFill>
                  <a:schemeClr val="tx1"/>
                </a:solidFill>
              </a:rPr>
            </a:br>
            <a:r>
              <a:rPr lang="cs-CZ" altLang="en-US" sz="4000" b="1" smtClean="0">
                <a:solidFill>
                  <a:schemeClr val="tx1"/>
                </a:solidFill>
              </a:rPr>
              <a:t>Detailní rozpad výdajů</a:t>
            </a:r>
            <a:br>
              <a:rPr lang="cs-CZ" altLang="en-US" sz="4000" b="1" smtClean="0">
                <a:solidFill>
                  <a:schemeClr val="tx1"/>
                </a:solidFill>
              </a:rPr>
            </a:br>
            <a:r>
              <a:rPr lang="cs-CZ" altLang="en-US" sz="2400" b="1" smtClean="0">
                <a:solidFill>
                  <a:schemeClr val="tx1"/>
                </a:solidFill>
              </a:rPr>
              <a:t>na rok 2014</a:t>
            </a:r>
            <a:br>
              <a:rPr lang="cs-CZ" altLang="en-US" sz="2400" b="1" smtClean="0">
                <a:solidFill>
                  <a:schemeClr val="tx1"/>
                </a:solidFill>
              </a:rPr>
            </a:br>
            <a:r>
              <a:rPr lang="cs-CZ" altLang="en-US" sz="2000" b="1" smtClean="0">
                <a:solidFill>
                  <a:schemeClr val="tx1"/>
                </a:solidFill>
              </a:rPr>
              <a:t/>
            </a:r>
            <a:br>
              <a:rPr lang="cs-CZ" altLang="en-US" sz="2000" b="1" smtClean="0">
                <a:solidFill>
                  <a:schemeClr val="tx1"/>
                </a:solidFill>
              </a:rPr>
            </a:br>
            <a:r>
              <a:rPr lang="cs-CZ" altLang="en-US" sz="2000" b="1" smtClean="0">
                <a:solidFill>
                  <a:schemeClr val="tx1"/>
                </a:solidFill>
              </a:rPr>
              <a:t/>
            </a:r>
            <a:br>
              <a:rPr lang="cs-CZ" altLang="en-US" sz="2000" b="1" smtClean="0">
                <a:solidFill>
                  <a:schemeClr val="tx1"/>
                </a:solidFill>
              </a:rPr>
            </a:br>
            <a:r>
              <a:rPr lang="cs-CZ" altLang="en-US" sz="2000" b="1" smtClean="0">
                <a:solidFill>
                  <a:schemeClr val="tx1"/>
                </a:solidFill>
              </a:rPr>
              <a:t/>
            </a:r>
            <a:br>
              <a:rPr lang="cs-CZ" altLang="en-US" sz="2000" b="1" smtClean="0">
                <a:solidFill>
                  <a:schemeClr val="tx1"/>
                </a:solidFill>
              </a:rPr>
            </a:br>
            <a:endParaRPr lang="en-US" altLang="en-US" sz="1600" b="1" smtClean="0">
              <a:solidFill>
                <a:schemeClr val="tx1"/>
              </a:solidFill>
            </a:endParaRPr>
          </a:p>
        </p:txBody>
      </p:sp>
      <p:pic>
        <p:nvPicPr>
          <p:cNvPr id="3891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076700"/>
            <a:ext cx="12477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E697042-8FC4-42CE-993C-FC5E695FD78E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37</a:t>
            </a:fld>
            <a:endParaRPr lang="cs-CZ" altLang="en-US" sz="1400" smtClean="0"/>
          </a:p>
        </p:txBody>
      </p:sp>
      <p:sp>
        <p:nvSpPr>
          <p:cNvPr id="39939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>
                <a:solidFill>
                  <a:schemeClr val="tx2"/>
                </a:solidFill>
              </a:rPr>
              <a:t>Detailní rozpočty</a:t>
            </a: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39941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942" name="TextovéPole 6"/>
          <p:cNvSpPr txBox="1">
            <a:spLocks noChangeArrowheads="1"/>
          </p:cNvSpPr>
          <p:nvPr/>
        </p:nvSpPr>
        <p:spPr bwMode="auto">
          <a:xfrm>
            <a:off x="611188" y="1341438"/>
            <a:ext cx="82089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800"/>
              <a:t>Detailní rozpočty jednotlivých kapitol jsou uvedeny v zaslaném excelovském souboru,  popř. jsou k dispozici u tajemníka městského úřadu.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6A189C6-7E26-45B7-A59C-9120DA87FC39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cs-CZ" altLang="en-US" sz="1400" smtClean="0"/>
          </a:p>
        </p:txBody>
      </p:sp>
      <p:sp>
        <p:nvSpPr>
          <p:cNvPr id="5123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>
                <a:solidFill>
                  <a:schemeClr val="tx2"/>
                </a:solidFill>
              </a:rPr>
              <a:t>Celkové příjmy = 85.951 tis.Kč</a:t>
            </a:r>
            <a:endParaRPr lang="en-US" altLang="en-US" sz="6600">
              <a:solidFill>
                <a:schemeClr val="tx2"/>
              </a:solidFill>
            </a:endParaRPr>
          </a:p>
        </p:txBody>
      </p:sp>
      <p:sp>
        <p:nvSpPr>
          <p:cNvPr id="5125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639763" y="4191000"/>
            <a:ext cx="8281987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2000" b="1" u="sng">
                <a:solidFill>
                  <a:srgbClr val="FF0000"/>
                </a:solidFill>
              </a:rPr>
              <a:t>Celkový nárůst příjmů o 0,4% tzn. o 258 tis.Kč</a:t>
            </a:r>
            <a:r>
              <a:rPr lang="cs-CZ" altLang="en-US" sz="2000" b="1" u="sng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cs-CZ" altLang="en-US" sz="1600" b="1"/>
              <a:t> pokles daňových příjmů o 		1,3 %	 	</a:t>
            </a:r>
            <a:r>
              <a:rPr lang="cs-CZ" altLang="en-US" sz="1200" b="1"/>
              <a:t>tzn. -     632 tis.Kč</a:t>
            </a:r>
            <a:endParaRPr lang="cs-CZ" altLang="en-US" sz="1600" b="1"/>
          </a:p>
          <a:p>
            <a:pPr eaLnBrk="1" hangingPunct="1">
              <a:spcBef>
                <a:spcPct val="0"/>
              </a:spcBef>
            </a:pPr>
            <a:r>
              <a:rPr lang="cs-CZ" altLang="en-US" sz="1600" b="1"/>
              <a:t> nárůst dotačních příjmů o 		24,1 % 		</a:t>
            </a:r>
            <a:r>
              <a:rPr lang="cs-CZ" altLang="en-US" sz="1200" b="1"/>
              <a:t>tzn. + 2.551 tis.Kč</a:t>
            </a:r>
            <a:endParaRPr lang="cs-CZ" altLang="en-US" sz="1000" b="1"/>
          </a:p>
          <a:p>
            <a:pPr eaLnBrk="1" hangingPunct="1">
              <a:spcBef>
                <a:spcPct val="0"/>
              </a:spcBef>
            </a:pPr>
            <a:r>
              <a:rPr lang="cs-CZ" altLang="en-US" sz="1600" b="1"/>
              <a:t> pokles nedaňových příjmů o	13,5% 		</a:t>
            </a:r>
            <a:r>
              <a:rPr lang="cs-CZ" altLang="en-US" sz="1200" b="1"/>
              <a:t>tzn. –  1.661 tis.Kč</a:t>
            </a:r>
          </a:p>
          <a:p>
            <a:pPr eaLnBrk="1" hangingPunct="1">
              <a:spcBef>
                <a:spcPct val="0"/>
              </a:spcBef>
            </a:pPr>
            <a:endParaRPr lang="cs-CZ" altLang="en-US" sz="10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1600" b="1">
                <a:solidFill>
                  <a:srgbClr val="FF0000"/>
                </a:solidFill>
              </a:rPr>
              <a:t>Nedostatek příjmů potřebných na krytí plánovaných výdajů je kompenzován</a:t>
            </a:r>
            <a:endParaRPr lang="cs-CZ" altLang="en-US" sz="1600" b="1"/>
          </a:p>
          <a:p>
            <a:pPr eaLnBrk="1" hangingPunct="1">
              <a:spcBef>
                <a:spcPct val="0"/>
              </a:spcBef>
            </a:pPr>
            <a:r>
              <a:rPr lang="cs-CZ" altLang="en-US" sz="1600" b="1"/>
              <a:t> zapojením přebytku z r.2013</a:t>
            </a:r>
            <a:r>
              <a:rPr lang="cs-CZ" altLang="en-US" sz="2000" b="1"/>
              <a:t>			</a:t>
            </a:r>
            <a:r>
              <a:rPr lang="cs-CZ" altLang="en-US" sz="1200" b="1"/>
              <a:t>+ 1.630 tis.Kč</a:t>
            </a:r>
          </a:p>
          <a:p>
            <a:pPr eaLnBrk="1" hangingPunct="1">
              <a:spcBef>
                <a:spcPct val="0"/>
              </a:spcBef>
            </a:pPr>
            <a:r>
              <a:rPr lang="cs-CZ" altLang="en-US" sz="1200" b="1"/>
              <a:t> </a:t>
            </a:r>
            <a:r>
              <a:rPr lang="cs-CZ" altLang="en-US" sz="1600" b="1"/>
              <a:t>zapojením revolvingu				</a:t>
            </a:r>
            <a:r>
              <a:rPr lang="cs-CZ" altLang="en-US" sz="1200" b="1"/>
              <a:t>+ 1.470 tis.Kč</a:t>
            </a:r>
          </a:p>
          <a:p>
            <a:pPr eaLnBrk="1" hangingPunct="1">
              <a:spcBef>
                <a:spcPct val="0"/>
              </a:spcBef>
            </a:pPr>
            <a:r>
              <a:rPr lang="cs-CZ" altLang="en-US" sz="1200" b="1"/>
              <a:t> </a:t>
            </a:r>
            <a:r>
              <a:rPr lang="cs-CZ" altLang="en-US" sz="1600" b="1"/>
              <a:t>zapojením úvěru na zateplení ZŠ			</a:t>
            </a:r>
            <a:r>
              <a:rPr lang="cs-CZ" altLang="en-US" sz="1200" b="1"/>
              <a:t>+10.446 tis.Kč</a:t>
            </a:r>
          </a:p>
        </p:txBody>
      </p:sp>
      <p:sp>
        <p:nvSpPr>
          <p:cNvPr id="5127" name="TextovéPole 8"/>
          <p:cNvSpPr txBox="1">
            <a:spLocks noChangeArrowheads="1"/>
          </p:cNvSpPr>
          <p:nvPr/>
        </p:nvSpPr>
        <p:spPr bwMode="auto">
          <a:xfrm>
            <a:off x="6084888" y="2781300"/>
            <a:ext cx="273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en-US" sz="1800"/>
              <a:t>*</a:t>
            </a:r>
          </a:p>
        </p:txBody>
      </p:sp>
      <p:pic>
        <p:nvPicPr>
          <p:cNvPr id="512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052513"/>
            <a:ext cx="8412162" cy="292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9D6F82-1B63-448B-A227-101FDA20643B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cs-CZ" altLang="en-US" sz="1400" smtClean="0"/>
          </a:p>
        </p:txBody>
      </p:sp>
      <p:sp>
        <p:nvSpPr>
          <p:cNvPr id="6147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>
                <a:solidFill>
                  <a:schemeClr val="tx2"/>
                </a:solidFill>
              </a:rPr>
              <a:t>Příjmy </a:t>
            </a:r>
            <a:r>
              <a:rPr lang="cs-CZ" altLang="en-US" sz="2400" b="1">
                <a:solidFill>
                  <a:schemeClr val="tx2"/>
                </a:solidFill>
              </a:rPr>
              <a:t>– daňové příjmy</a:t>
            </a: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6149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615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052513"/>
            <a:ext cx="850265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7CB81C3-889B-48AC-B0BD-73B754710DD5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cs-CZ" altLang="en-US" sz="1400" smtClean="0"/>
          </a:p>
        </p:txBody>
      </p:sp>
      <p:sp>
        <p:nvSpPr>
          <p:cNvPr id="7171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>
                <a:solidFill>
                  <a:schemeClr val="tx2"/>
                </a:solidFill>
              </a:rPr>
              <a:t>Příjmy </a:t>
            </a:r>
            <a:r>
              <a:rPr lang="cs-CZ" altLang="en-US" sz="2400" b="1">
                <a:solidFill>
                  <a:schemeClr val="tx2"/>
                </a:solidFill>
              </a:rPr>
              <a:t>– z dotací</a:t>
            </a: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7173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717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81100"/>
            <a:ext cx="8443912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3F156BE-DA7D-4E48-8D7E-9EFADB61027F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cs-CZ" altLang="en-US" sz="1400" smtClean="0"/>
          </a:p>
        </p:txBody>
      </p:sp>
      <p:sp>
        <p:nvSpPr>
          <p:cNvPr id="8195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>
                <a:solidFill>
                  <a:schemeClr val="tx2"/>
                </a:solidFill>
              </a:rPr>
              <a:t>Příjmy </a:t>
            </a:r>
            <a:r>
              <a:rPr lang="cs-CZ" altLang="en-US" sz="2400" b="1">
                <a:solidFill>
                  <a:schemeClr val="tx2"/>
                </a:solidFill>
              </a:rPr>
              <a:t>– z dotací 2013</a:t>
            </a: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8197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819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1052513"/>
            <a:ext cx="6813550" cy="511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1926B6D-A45B-498E-8EA6-950F1CA8F90F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cs-CZ" altLang="en-US" sz="1400" smtClean="0"/>
          </a:p>
        </p:txBody>
      </p:sp>
      <p:sp>
        <p:nvSpPr>
          <p:cNvPr id="9219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>
                <a:solidFill>
                  <a:schemeClr val="tx2"/>
                </a:solidFill>
              </a:rPr>
              <a:t>Příjmy </a:t>
            </a:r>
            <a:r>
              <a:rPr lang="cs-CZ" altLang="en-US" sz="2400" b="1">
                <a:solidFill>
                  <a:schemeClr val="tx2"/>
                </a:solidFill>
              </a:rPr>
              <a:t>– z dotací  2013</a:t>
            </a: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9221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922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1219200"/>
            <a:ext cx="7100888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B101DD2-66B6-4731-82DE-DA3C5D48DEA7}" type="slidenum">
              <a:rPr lang="cs-CZ" altLang="en-US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cs-CZ" altLang="en-US" sz="1400" smtClean="0"/>
          </a:p>
        </p:txBody>
      </p:sp>
      <p:sp>
        <p:nvSpPr>
          <p:cNvPr id="10243" name="Line 2"/>
          <p:cNvSpPr>
            <a:spLocks noChangeShapeType="1"/>
          </p:cNvSpPr>
          <p:nvPr/>
        </p:nvSpPr>
        <p:spPr bwMode="auto">
          <a:xfrm>
            <a:off x="838200" y="6629400"/>
            <a:ext cx="8001000" cy="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395288" y="260350"/>
            <a:ext cx="8497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altLang="en-US" sz="4000" b="1">
                <a:solidFill>
                  <a:schemeClr val="tx2"/>
                </a:solidFill>
              </a:rPr>
              <a:t>Příjmy </a:t>
            </a:r>
            <a:r>
              <a:rPr lang="cs-CZ" altLang="en-US" sz="2400" b="1">
                <a:solidFill>
                  <a:schemeClr val="tx2"/>
                </a:solidFill>
              </a:rPr>
              <a:t>– nedaňové příjmy</a:t>
            </a: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 flipV="1">
            <a:off x="4800600" y="1219200"/>
            <a:ext cx="1524000" cy="152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1024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052513"/>
            <a:ext cx="7202487" cy="554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8294</TotalTime>
  <Words>1032</Words>
  <Application>Microsoft Office PowerPoint</Application>
  <PresentationFormat>Předvádění na obrazovce (4:3)</PresentationFormat>
  <Paragraphs>366</Paragraphs>
  <Slides>37</Slides>
  <Notes>33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Výchozí návrh</vt:lpstr>
      <vt:lpstr>  Rozpočet města Police nad Metují na rok 2014    </vt:lpstr>
      <vt:lpstr>Prezentace aplikace PowerPoint</vt:lpstr>
      <vt:lpstr>  Rozpočtované příjmy na rok 2014 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Rozpočtované výdaje na rok 2014 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Detailní rozpad výdajů na rok 2014    </vt:lpstr>
      <vt:lpstr>Prezentace aplikace PowerPoint</vt:lpstr>
    </vt:vector>
  </TitlesOfParts>
  <Company>GUSEPPE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Karel Matyska</dc:creator>
  <cp:lastModifiedBy>Ištoková Helena Ing</cp:lastModifiedBy>
  <cp:revision>473</cp:revision>
  <dcterms:created xsi:type="dcterms:W3CDTF">2004-12-01T11:03:57Z</dcterms:created>
  <dcterms:modified xsi:type="dcterms:W3CDTF">2014-03-04T07:13:48Z</dcterms:modified>
</cp:coreProperties>
</file>